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sldIdLst>
    <p:sldId id="284" r:id="rId5"/>
    <p:sldId id="257" r:id="rId6"/>
    <p:sldId id="291" r:id="rId7"/>
    <p:sldId id="303" r:id="rId8"/>
    <p:sldId id="285" r:id="rId9"/>
    <p:sldId id="309" r:id="rId10"/>
    <p:sldId id="310" r:id="rId11"/>
    <p:sldId id="308" r:id="rId12"/>
    <p:sldId id="302" r:id="rId13"/>
    <p:sldId id="304" r:id="rId14"/>
    <p:sldId id="305" r:id="rId15"/>
    <p:sldId id="317" r:id="rId16"/>
    <p:sldId id="320" r:id="rId17"/>
    <p:sldId id="318" r:id="rId18"/>
    <p:sldId id="319" r:id="rId19"/>
    <p:sldId id="292" r:id="rId20"/>
    <p:sldId id="295" r:id="rId21"/>
    <p:sldId id="297" r:id="rId22"/>
    <p:sldId id="287" r:id="rId23"/>
    <p:sldId id="312" r:id="rId24"/>
    <p:sldId id="313" r:id="rId25"/>
    <p:sldId id="315" r:id="rId26"/>
    <p:sldId id="316" r:id="rId27"/>
    <p:sldId id="300" r:id="rId28"/>
    <p:sldId id="314" r:id="rId29"/>
    <p:sldId id="307" r:id="rId30"/>
    <p:sldId id="288" r:id="rId31"/>
    <p:sldId id="301" r:id="rId32"/>
    <p:sldId id="299" r:id="rId33"/>
    <p:sldId id="289" r:id="rId34"/>
    <p:sldId id="290" r:id="rId35"/>
    <p:sldId id="29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84"/>
            <p14:sldId id="257"/>
            <p14:sldId id="291"/>
            <p14:sldId id="303"/>
            <p14:sldId id="285"/>
            <p14:sldId id="309"/>
            <p14:sldId id="310"/>
            <p14:sldId id="308"/>
            <p14:sldId id="302"/>
            <p14:sldId id="304"/>
            <p14:sldId id="305"/>
            <p14:sldId id="317"/>
            <p14:sldId id="320"/>
            <p14:sldId id="318"/>
            <p14:sldId id="319"/>
            <p14:sldId id="292"/>
            <p14:sldId id="295"/>
            <p14:sldId id="297"/>
            <p14:sldId id="287"/>
            <p14:sldId id="312"/>
            <p14:sldId id="313"/>
            <p14:sldId id="315"/>
            <p14:sldId id="316"/>
            <p14:sldId id="300"/>
            <p14:sldId id="314"/>
            <p14:sldId id="307"/>
            <p14:sldId id="288"/>
            <p14:sldId id="301"/>
            <p14:sldId id="299"/>
            <p14:sldId id="289"/>
            <p14:sldId id="29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1" d="100"/>
          <a:sy n="61" d="100"/>
        </p:scale>
        <p:origin x="876"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7/12/2019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story were you interested in?</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crime type did you pick and why?</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is your inference?</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Show your plot.</a:t>
            </a:r>
          </a:p>
          <a:p>
            <a:pPr marL="228600" indent="-228600">
              <a:lnSpc>
                <a:spcPts val="1800"/>
              </a:lnSpc>
              <a:spcAft>
                <a:spcPts val="600"/>
              </a:spcAft>
              <a:buAutoNum type="arabicParenR"/>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****Show the function widget of the code and show how to scale timeline and crime types.****</a:t>
            </a:r>
          </a:p>
          <a:p>
            <a:pPr marL="228600" indent="-228600">
              <a:lnSpc>
                <a:spcPts val="1800"/>
              </a:lnSpc>
              <a:spcAft>
                <a:spcPts val="600"/>
              </a:spcAft>
              <a:buAutoNum type="arabicParenR"/>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How you cleaned the weather data set.</a:t>
            </a:r>
          </a:p>
          <a:p>
            <a:endParaRPr lang="en-US" dirty="0"/>
          </a:p>
        </p:txBody>
      </p:sp>
      <p:sp>
        <p:nvSpPr>
          <p:cNvPr id="4" name="Slide Number Placeholder 3"/>
          <p:cNvSpPr>
            <a:spLocks noGrp="1"/>
          </p:cNvSpPr>
          <p:nvPr>
            <p:ph type="sldNum" sz="quarter" idx="5"/>
          </p:nvPr>
        </p:nvSpPr>
        <p:spPr/>
        <p:txBody>
          <a:bodyPr/>
          <a:lstStyle/>
          <a:p>
            <a:fld id="{5A01C38D-F26D-4167-83EF-8774BC62D548}" type="slidenum">
              <a:rPr lang="en-US" smtClean="0"/>
              <a:t>9</a:t>
            </a:fld>
            <a:endParaRPr lang="en-US"/>
          </a:p>
        </p:txBody>
      </p:sp>
    </p:spTree>
    <p:extLst>
      <p:ext uri="{BB962C8B-B14F-4D97-AF65-F5344CB8AC3E}">
        <p14:creationId xmlns:p14="http://schemas.microsoft.com/office/powerpoint/2010/main" val="192790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7/12/2019</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ata.cityofchicago.org/Public-Safety/Crimes-2001-to-present/ijzp-q8t2"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rime_in_Chicago" TargetMode="External"/><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17043-81EC-4F10-8D68-79804588B85A}"/>
              </a:ext>
            </a:extLst>
          </p:cNvPr>
          <p:cNvSpPr>
            <a:spLocks noGrp="1"/>
          </p:cNvSpPr>
          <p:nvPr>
            <p:ph type="title"/>
          </p:nvPr>
        </p:nvSpPr>
        <p:spPr/>
        <p:txBody>
          <a:bodyPr/>
          <a:lstStyle/>
          <a:p>
            <a:r>
              <a:rPr lang="en-US" dirty="0"/>
              <a:t>Project 01- Crimes in Chicago from 2001 to 2019</a:t>
            </a:r>
          </a:p>
        </p:txBody>
      </p:sp>
      <p:pic>
        <p:nvPicPr>
          <p:cNvPr id="4" name="Content Placeholder 3" descr="detail of city buildings in black&amp;white">
            <a:extLst>
              <a:ext uri="{FF2B5EF4-FFF2-40B4-BE49-F238E27FC236}">
                <a16:creationId xmlns:a16="http://schemas.microsoft.com/office/drawing/2014/main" id="{EF08F3B2-3CF3-4218-A14D-D4A2721F62A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6018" y="1495359"/>
            <a:ext cx="3533684" cy="4572000"/>
          </a:xfrm>
          <a:prstGeom prst="rect">
            <a:avLst/>
          </a:prstGeom>
        </p:spPr>
      </p:pic>
      <p:pic>
        <p:nvPicPr>
          <p:cNvPr id="21" name="Picture 20">
            <a:extLst>
              <a:ext uri="{FF2B5EF4-FFF2-40B4-BE49-F238E27FC236}">
                <a16:creationId xmlns:a16="http://schemas.microsoft.com/office/drawing/2014/main" id="{8A790E32-64D3-4839-A0A8-E7A3620553FF}"/>
              </a:ext>
            </a:extLst>
          </p:cNvPr>
          <p:cNvPicPr>
            <a:picLocks noChangeAspect="1"/>
          </p:cNvPicPr>
          <p:nvPr/>
        </p:nvPicPr>
        <p:blipFill>
          <a:blip r:embed="rId3"/>
          <a:stretch>
            <a:fillRect/>
          </a:stretch>
        </p:blipFill>
        <p:spPr>
          <a:xfrm>
            <a:off x="4488871" y="1495359"/>
            <a:ext cx="6526123" cy="4797299"/>
          </a:xfrm>
          <a:prstGeom prst="rect">
            <a:avLst/>
          </a:prstGeom>
        </p:spPr>
      </p:pic>
      <p:pic>
        <p:nvPicPr>
          <p:cNvPr id="22" name="Picture 21">
            <a:extLst>
              <a:ext uri="{FF2B5EF4-FFF2-40B4-BE49-F238E27FC236}">
                <a16:creationId xmlns:a16="http://schemas.microsoft.com/office/drawing/2014/main" id="{636AD7F8-1577-4D8D-8A6B-9789E7C50676}"/>
              </a:ext>
            </a:extLst>
          </p:cNvPr>
          <p:cNvPicPr>
            <a:picLocks noChangeAspect="1"/>
          </p:cNvPicPr>
          <p:nvPr/>
        </p:nvPicPr>
        <p:blipFill>
          <a:blip r:embed="rId4"/>
          <a:stretch>
            <a:fillRect/>
          </a:stretch>
        </p:blipFill>
        <p:spPr>
          <a:xfrm>
            <a:off x="4945270" y="1762760"/>
            <a:ext cx="3686175" cy="1552575"/>
          </a:xfrm>
          <a:prstGeom prst="rect">
            <a:avLst/>
          </a:prstGeom>
        </p:spPr>
      </p:pic>
      <p:pic>
        <p:nvPicPr>
          <p:cNvPr id="23" name="Picture 22">
            <a:extLst>
              <a:ext uri="{FF2B5EF4-FFF2-40B4-BE49-F238E27FC236}">
                <a16:creationId xmlns:a16="http://schemas.microsoft.com/office/drawing/2014/main" id="{48CBCA0E-3458-4738-AD79-C72CB08490C1}"/>
              </a:ext>
            </a:extLst>
          </p:cNvPr>
          <p:cNvPicPr>
            <a:picLocks noChangeAspect="1"/>
          </p:cNvPicPr>
          <p:nvPr/>
        </p:nvPicPr>
        <p:blipFill>
          <a:blip r:embed="rId5"/>
          <a:stretch>
            <a:fillRect/>
          </a:stretch>
        </p:blipFill>
        <p:spPr>
          <a:xfrm>
            <a:off x="4575794" y="2539048"/>
            <a:ext cx="5358277" cy="1552575"/>
          </a:xfrm>
          <a:prstGeom prst="rect">
            <a:avLst/>
          </a:prstGeom>
        </p:spPr>
      </p:pic>
      <p:pic>
        <p:nvPicPr>
          <p:cNvPr id="24" name="Picture 23">
            <a:extLst>
              <a:ext uri="{FF2B5EF4-FFF2-40B4-BE49-F238E27FC236}">
                <a16:creationId xmlns:a16="http://schemas.microsoft.com/office/drawing/2014/main" id="{ACBAA077-70F9-4B17-B8A6-2A31FA1ADD5F}"/>
              </a:ext>
            </a:extLst>
          </p:cNvPr>
          <p:cNvPicPr>
            <a:picLocks noChangeAspect="1"/>
          </p:cNvPicPr>
          <p:nvPr/>
        </p:nvPicPr>
        <p:blipFill>
          <a:blip r:embed="rId6"/>
          <a:stretch>
            <a:fillRect/>
          </a:stretch>
        </p:blipFill>
        <p:spPr>
          <a:xfrm>
            <a:off x="4673460" y="4170162"/>
            <a:ext cx="5961351" cy="2151529"/>
          </a:xfrm>
          <a:prstGeom prst="rect">
            <a:avLst/>
          </a:prstGeom>
        </p:spPr>
      </p:pic>
    </p:spTree>
    <p:extLst>
      <p:ext uri="{BB962C8B-B14F-4D97-AF65-F5344CB8AC3E}">
        <p14:creationId xmlns:p14="http://schemas.microsoft.com/office/powerpoint/2010/main" val="174757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FA4C-2C78-417B-B23E-E5E0BC1B09EA}"/>
              </a:ext>
            </a:extLst>
          </p:cNvPr>
          <p:cNvSpPr>
            <a:spLocks noGrp="1"/>
          </p:cNvSpPr>
          <p:nvPr>
            <p:ph type="title"/>
          </p:nvPr>
        </p:nvSpPr>
        <p:spPr/>
        <p:txBody>
          <a:bodyPr/>
          <a:lstStyle/>
          <a:p>
            <a:r>
              <a:rPr lang="en-US" dirty="0"/>
              <a:t>Widget functionality</a:t>
            </a:r>
          </a:p>
        </p:txBody>
      </p:sp>
      <p:sp>
        <p:nvSpPr>
          <p:cNvPr id="3" name="TextBox 2">
            <a:extLst>
              <a:ext uri="{FF2B5EF4-FFF2-40B4-BE49-F238E27FC236}">
                <a16:creationId xmlns:a16="http://schemas.microsoft.com/office/drawing/2014/main" id="{1A65AA63-C3EC-4935-9343-EF166E52B4C6}"/>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
        <p:nvSpPr>
          <p:cNvPr id="5" name="Rectangle 4">
            <a:extLst>
              <a:ext uri="{FF2B5EF4-FFF2-40B4-BE49-F238E27FC236}">
                <a16:creationId xmlns:a16="http://schemas.microsoft.com/office/drawing/2014/main" id="{941F561C-D966-4AAD-B682-374927A1DDAA}"/>
              </a:ext>
            </a:extLst>
          </p:cNvPr>
          <p:cNvSpPr/>
          <p:nvPr/>
        </p:nvSpPr>
        <p:spPr>
          <a:xfrm>
            <a:off x="604434" y="1366635"/>
            <a:ext cx="10818231" cy="4401205"/>
          </a:xfrm>
          <a:prstGeom prst="rect">
            <a:avLst/>
          </a:prstGeom>
        </p:spPr>
        <p:txBody>
          <a:bodyPr wrap="square">
            <a:spAutoFit/>
          </a:bodyPr>
          <a:lstStyle/>
          <a:p>
            <a:r>
              <a:rPr lang="en-US" sz="2000" dirty="0"/>
              <a:t>We used widget to pick the start date and end date to filter the datasets based on time. We also pick the type of plot from the widget. </a:t>
            </a:r>
          </a:p>
          <a:p>
            <a:r>
              <a:rPr lang="en-US" sz="2000" dirty="0"/>
              <a:t>To plot the incidents on the google map, we use widget and </a:t>
            </a:r>
            <a:r>
              <a:rPr lang="en-US" sz="2000" dirty="0" err="1"/>
              <a:t>api</a:t>
            </a:r>
            <a:r>
              <a:rPr lang="en-US" sz="2000" dirty="0"/>
              <a:t> key to access data from google maps.</a:t>
            </a:r>
          </a:p>
          <a:p>
            <a:endParaRPr lang="en-US" sz="2000" dirty="0"/>
          </a:p>
          <a:p>
            <a:r>
              <a:rPr lang="en-US" sz="2000" b="1" dirty="0"/>
              <a:t>Advantages of widget:</a:t>
            </a:r>
          </a:p>
          <a:p>
            <a:pPr marL="342900" indent="-342900">
              <a:buAutoNum type="arabicParenR"/>
            </a:pPr>
            <a:r>
              <a:rPr lang="en-US" sz="2000" dirty="0"/>
              <a:t>User can dynamically pick a timeline of his interest.</a:t>
            </a:r>
          </a:p>
          <a:p>
            <a:pPr marL="342900" indent="-342900">
              <a:buAutoNum type="arabicParenR"/>
            </a:pPr>
            <a:r>
              <a:rPr lang="en-US" sz="2000" dirty="0"/>
              <a:t>User can pick a crime type of is choice.</a:t>
            </a:r>
          </a:p>
          <a:p>
            <a:pPr marL="342900" indent="-342900">
              <a:buAutoNum type="arabicParenR"/>
            </a:pPr>
            <a:r>
              <a:rPr lang="en-US" sz="2000" dirty="0"/>
              <a:t>User’s API key is not visible to the starter program.</a:t>
            </a:r>
          </a:p>
          <a:p>
            <a:pPr marL="342900" indent="-342900">
              <a:buAutoNum type="arabicParenR"/>
            </a:pPr>
            <a:r>
              <a:rPr lang="en-US" sz="2000" dirty="0"/>
              <a:t>User can pick a Chicago Aldermanic ward(City of Chicago has 50 wards whose representatives are elected by the people) and plot the crime types in each ward for the selected crime types.</a:t>
            </a:r>
          </a:p>
          <a:p>
            <a:pPr marL="342900" indent="-342900">
              <a:buAutoNum type="arabicParenR"/>
            </a:pPr>
            <a:r>
              <a:rPr lang="en-US" sz="2000" dirty="0"/>
              <a:t>Users can dynamically pick a weather condition to plot the crime types.</a:t>
            </a:r>
          </a:p>
          <a:p>
            <a:pPr marL="342900" indent="-342900">
              <a:buAutoNum type="arabicParenR"/>
            </a:pPr>
            <a:r>
              <a:rPr lang="en-US" sz="2000" dirty="0"/>
              <a:t>Dataset is read only once for all the plots.</a:t>
            </a:r>
          </a:p>
        </p:txBody>
      </p:sp>
    </p:spTree>
    <p:extLst>
      <p:ext uri="{BB962C8B-B14F-4D97-AF65-F5344CB8AC3E}">
        <p14:creationId xmlns:p14="http://schemas.microsoft.com/office/powerpoint/2010/main" val="210918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981C-B801-4B43-B179-4ED72204F9B3}"/>
              </a:ext>
            </a:extLst>
          </p:cNvPr>
          <p:cNvSpPr>
            <a:spLocks noGrp="1"/>
          </p:cNvSpPr>
          <p:nvPr>
            <p:ph type="title"/>
          </p:nvPr>
        </p:nvSpPr>
        <p:spPr/>
        <p:txBody>
          <a:bodyPr/>
          <a:lstStyle/>
          <a:p>
            <a:r>
              <a:rPr lang="en-US" dirty="0"/>
              <a:t>Show widget demo</a:t>
            </a:r>
          </a:p>
        </p:txBody>
      </p:sp>
      <p:sp>
        <p:nvSpPr>
          <p:cNvPr id="3" name="TextBox 2">
            <a:extLst>
              <a:ext uri="{FF2B5EF4-FFF2-40B4-BE49-F238E27FC236}">
                <a16:creationId xmlns:a16="http://schemas.microsoft.com/office/drawing/2014/main" id="{6ECCE7E1-B9E7-46C1-BF42-CBD9C8A7ABCB}"/>
              </a:ext>
            </a:extLst>
          </p:cNvPr>
          <p:cNvSpPr txBox="1"/>
          <p:nvPr/>
        </p:nvSpPr>
        <p:spPr>
          <a:xfrm>
            <a:off x="1007307" y="1726113"/>
            <a:ext cx="6537715" cy="557442"/>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5" name="widget_demo">
            <a:hlinkClick r:id="" action="ppaction://media"/>
            <a:extLst>
              <a:ext uri="{FF2B5EF4-FFF2-40B4-BE49-F238E27FC236}">
                <a16:creationId xmlns:a16="http://schemas.microsoft.com/office/drawing/2014/main" id="{913FA669-B591-41BE-A4DD-4A128A3927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481" y="1143832"/>
            <a:ext cx="10178361" cy="5714168"/>
          </a:xfrm>
          <a:prstGeom prst="rect">
            <a:avLst/>
          </a:prstGeom>
        </p:spPr>
      </p:pic>
    </p:spTree>
    <p:extLst>
      <p:ext uri="{BB962C8B-B14F-4D97-AF65-F5344CB8AC3E}">
        <p14:creationId xmlns:p14="http://schemas.microsoft.com/office/powerpoint/2010/main" val="26934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DF61-8B50-4265-AB58-405A59B4A42A}"/>
              </a:ext>
            </a:extLst>
          </p:cNvPr>
          <p:cNvSpPr>
            <a:spLocks noGrp="1"/>
          </p:cNvSpPr>
          <p:nvPr>
            <p:ph type="title"/>
          </p:nvPr>
        </p:nvSpPr>
        <p:spPr/>
        <p:txBody>
          <a:bodyPr/>
          <a:lstStyle/>
          <a:p>
            <a:r>
              <a:rPr lang="en-US" dirty="0"/>
              <a:t>Crime Count Summary</a:t>
            </a:r>
          </a:p>
        </p:txBody>
      </p:sp>
      <p:pic>
        <p:nvPicPr>
          <p:cNvPr id="4" name="Picture 3" descr="A screenshot of a cell phone&#10;&#10;Description automatically generated">
            <a:extLst>
              <a:ext uri="{FF2B5EF4-FFF2-40B4-BE49-F238E27FC236}">
                <a16:creationId xmlns:a16="http://schemas.microsoft.com/office/drawing/2014/main" id="{030438FE-3926-4132-8731-6CB8BC9C7D6A}"/>
              </a:ext>
            </a:extLst>
          </p:cNvPr>
          <p:cNvPicPr>
            <a:picLocks noChangeAspect="1"/>
          </p:cNvPicPr>
          <p:nvPr/>
        </p:nvPicPr>
        <p:blipFill>
          <a:blip r:embed="rId2"/>
          <a:stretch>
            <a:fillRect/>
          </a:stretch>
        </p:blipFill>
        <p:spPr>
          <a:xfrm>
            <a:off x="240356" y="1384663"/>
            <a:ext cx="11407925" cy="5473337"/>
          </a:xfrm>
          <a:prstGeom prst="rect">
            <a:avLst/>
          </a:prstGeom>
        </p:spPr>
      </p:pic>
      <p:sp>
        <p:nvSpPr>
          <p:cNvPr id="5" name="TextBox 4">
            <a:extLst>
              <a:ext uri="{FF2B5EF4-FFF2-40B4-BE49-F238E27FC236}">
                <a16:creationId xmlns:a16="http://schemas.microsoft.com/office/drawing/2014/main" id="{F9C5BB22-0F5A-4858-B823-EDD4029D2A35}"/>
              </a:ext>
            </a:extLst>
          </p:cNvPr>
          <p:cNvSpPr txBox="1"/>
          <p:nvPr/>
        </p:nvSpPr>
        <p:spPr>
          <a:xfrm>
            <a:off x="9901450"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2618584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B656-52F1-4CEE-8552-A4961551D18D}"/>
              </a:ext>
            </a:extLst>
          </p:cNvPr>
          <p:cNvSpPr>
            <a:spLocks noGrp="1"/>
          </p:cNvSpPr>
          <p:nvPr>
            <p:ph type="title"/>
          </p:nvPr>
        </p:nvSpPr>
        <p:spPr/>
        <p:txBody>
          <a:bodyPr/>
          <a:lstStyle/>
          <a:p>
            <a:r>
              <a:rPr lang="en-US" dirty="0"/>
              <a:t>Crime counts per month</a:t>
            </a:r>
          </a:p>
        </p:txBody>
      </p:sp>
      <p:pic>
        <p:nvPicPr>
          <p:cNvPr id="4" name="Picture 3" descr="A close up of a map&#10;&#10;Description automatically generated">
            <a:extLst>
              <a:ext uri="{FF2B5EF4-FFF2-40B4-BE49-F238E27FC236}">
                <a16:creationId xmlns:a16="http://schemas.microsoft.com/office/drawing/2014/main" id="{B9CDE351-7849-4773-88C2-7A72506A5130}"/>
              </a:ext>
            </a:extLst>
          </p:cNvPr>
          <p:cNvPicPr>
            <a:picLocks noChangeAspect="1"/>
          </p:cNvPicPr>
          <p:nvPr/>
        </p:nvPicPr>
        <p:blipFill>
          <a:blip r:embed="rId2"/>
          <a:stretch>
            <a:fillRect/>
          </a:stretch>
        </p:blipFill>
        <p:spPr>
          <a:xfrm>
            <a:off x="266700" y="1337636"/>
            <a:ext cx="5496633" cy="5331113"/>
          </a:xfrm>
          <a:prstGeom prst="rect">
            <a:avLst/>
          </a:prstGeom>
        </p:spPr>
      </p:pic>
      <p:pic>
        <p:nvPicPr>
          <p:cNvPr id="6" name="Picture 5">
            <a:extLst>
              <a:ext uri="{FF2B5EF4-FFF2-40B4-BE49-F238E27FC236}">
                <a16:creationId xmlns:a16="http://schemas.microsoft.com/office/drawing/2014/main" id="{5701560E-CC54-4E4B-A3DB-A6D2252D0300}"/>
              </a:ext>
            </a:extLst>
          </p:cNvPr>
          <p:cNvPicPr>
            <a:picLocks noChangeAspect="1"/>
          </p:cNvPicPr>
          <p:nvPr/>
        </p:nvPicPr>
        <p:blipFill>
          <a:blip r:embed="rId3"/>
          <a:stretch>
            <a:fillRect/>
          </a:stretch>
        </p:blipFill>
        <p:spPr>
          <a:xfrm>
            <a:off x="5763333" y="1307591"/>
            <a:ext cx="5404834" cy="5619641"/>
          </a:xfrm>
          <a:prstGeom prst="rect">
            <a:avLst/>
          </a:prstGeom>
        </p:spPr>
      </p:pic>
      <p:sp>
        <p:nvSpPr>
          <p:cNvPr id="5" name="TextBox 4">
            <a:extLst>
              <a:ext uri="{FF2B5EF4-FFF2-40B4-BE49-F238E27FC236}">
                <a16:creationId xmlns:a16="http://schemas.microsoft.com/office/drawing/2014/main" id="{92C3EE48-AE38-4A37-9986-6F118E3DCAB2}"/>
              </a:ext>
            </a:extLst>
          </p:cNvPr>
          <p:cNvSpPr txBox="1"/>
          <p:nvPr/>
        </p:nvSpPr>
        <p:spPr>
          <a:xfrm>
            <a:off x="9995502" y="658508"/>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742345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6640-5744-49B9-88DA-7D0079A874D7}"/>
              </a:ext>
            </a:extLst>
          </p:cNvPr>
          <p:cNvSpPr>
            <a:spLocks noGrp="1"/>
          </p:cNvSpPr>
          <p:nvPr>
            <p:ph type="title"/>
          </p:nvPr>
        </p:nvSpPr>
        <p:spPr/>
        <p:txBody>
          <a:bodyPr/>
          <a:lstStyle/>
          <a:p>
            <a:r>
              <a:rPr lang="en-US" dirty="0"/>
              <a:t>Crime and weather conditions</a:t>
            </a:r>
          </a:p>
        </p:txBody>
      </p:sp>
      <p:pic>
        <p:nvPicPr>
          <p:cNvPr id="4" name="Picture 3" descr="A picture containing screenshot&#10;&#10;Description automatically generated">
            <a:extLst>
              <a:ext uri="{FF2B5EF4-FFF2-40B4-BE49-F238E27FC236}">
                <a16:creationId xmlns:a16="http://schemas.microsoft.com/office/drawing/2014/main" id="{D156FC63-39A6-4F29-AE23-0D42171027A2}"/>
              </a:ext>
            </a:extLst>
          </p:cNvPr>
          <p:cNvPicPr>
            <a:picLocks noChangeAspect="1"/>
          </p:cNvPicPr>
          <p:nvPr/>
        </p:nvPicPr>
        <p:blipFill>
          <a:blip r:embed="rId2"/>
          <a:stretch>
            <a:fillRect/>
          </a:stretch>
        </p:blipFill>
        <p:spPr>
          <a:xfrm>
            <a:off x="361037" y="1223360"/>
            <a:ext cx="5649113" cy="2810267"/>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A80B8672-33C1-47DB-8434-9CA52FD0976C}"/>
              </a:ext>
            </a:extLst>
          </p:cNvPr>
          <p:cNvPicPr>
            <a:picLocks noChangeAspect="1"/>
          </p:cNvPicPr>
          <p:nvPr/>
        </p:nvPicPr>
        <p:blipFill>
          <a:blip r:embed="rId3"/>
          <a:stretch>
            <a:fillRect/>
          </a:stretch>
        </p:blipFill>
        <p:spPr>
          <a:xfrm>
            <a:off x="6145275" y="1223360"/>
            <a:ext cx="5287113" cy="2800741"/>
          </a:xfrm>
          <a:prstGeom prst="rect">
            <a:avLst/>
          </a:prstGeom>
        </p:spPr>
      </p:pic>
      <p:pic>
        <p:nvPicPr>
          <p:cNvPr id="8" name="Picture 7" descr="A close up of a map&#10;&#10;Description automatically generated">
            <a:extLst>
              <a:ext uri="{FF2B5EF4-FFF2-40B4-BE49-F238E27FC236}">
                <a16:creationId xmlns:a16="http://schemas.microsoft.com/office/drawing/2014/main" id="{D045BB82-EFED-4DCE-8675-580EC6B7D9E5}"/>
              </a:ext>
            </a:extLst>
          </p:cNvPr>
          <p:cNvPicPr>
            <a:picLocks noChangeAspect="1"/>
          </p:cNvPicPr>
          <p:nvPr/>
        </p:nvPicPr>
        <p:blipFill>
          <a:blip r:embed="rId4"/>
          <a:stretch>
            <a:fillRect/>
          </a:stretch>
        </p:blipFill>
        <p:spPr>
          <a:xfrm>
            <a:off x="604434" y="4009627"/>
            <a:ext cx="5658640" cy="2848373"/>
          </a:xfrm>
          <a:prstGeom prst="rect">
            <a:avLst/>
          </a:prstGeom>
        </p:spPr>
      </p:pic>
      <p:pic>
        <p:nvPicPr>
          <p:cNvPr id="10" name="Picture 9" descr="A picture containing map&#10;&#10;Description automatically generated">
            <a:extLst>
              <a:ext uri="{FF2B5EF4-FFF2-40B4-BE49-F238E27FC236}">
                <a16:creationId xmlns:a16="http://schemas.microsoft.com/office/drawing/2014/main" id="{6BEBFF4E-BE43-4ACC-A548-4E2BBEFD43E2}"/>
              </a:ext>
            </a:extLst>
          </p:cNvPr>
          <p:cNvPicPr>
            <a:picLocks noChangeAspect="1"/>
          </p:cNvPicPr>
          <p:nvPr/>
        </p:nvPicPr>
        <p:blipFill>
          <a:blip r:embed="rId5"/>
          <a:stretch>
            <a:fillRect/>
          </a:stretch>
        </p:blipFill>
        <p:spPr>
          <a:xfrm>
            <a:off x="6263074" y="3834548"/>
            <a:ext cx="5696745" cy="2838846"/>
          </a:xfrm>
          <a:prstGeom prst="rect">
            <a:avLst/>
          </a:prstGeom>
        </p:spPr>
      </p:pic>
      <p:sp>
        <p:nvSpPr>
          <p:cNvPr id="11" name="TextBox 10">
            <a:extLst>
              <a:ext uri="{FF2B5EF4-FFF2-40B4-BE49-F238E27FC236}">
                <a16:creationId xmlns:a16="http://schemas.microsoft.com/office/drawing/2014/main" id="{6EEBEC5D-086B-4C64-A67B-50D63F9F0360}"/>
              </a:ext>
            </a:extLst>
          </p:cNvPr>
          <p:cNvSpPr txBox="1"/>
          <p:nvPr/>
        </p:nvSpPr>
        <p:spPr>
          <a:xfrm>
            <a:off x="9876460" y="728222"/>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59644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7A61-3917-43FF-9AC0-20A77029E698}"/>
              </a:ext>
            </a:extLst>
          </p:cNvPr>
          <p:cNvSpPr>
            <a:spLocks noGrp="1"/>
          </p:cNvSpPr>
          <p:nvPr>
            <p:ph type="title"/>
          </p:nvPr>
        </p:nvSpPr>
        <p:spPr/>
        <p:txBody>
          <a:bodyPr/>
          <a:lstStyle/>
          <a:p>
            <a:r>
              <a:rPr lang="en-US" dirty="0"/>
              <a:t>Crime and weather conditions</a:t>
            </a:r>
          </a:p>
        </p:txBody>
      </p:sp>
      <p:pic>
        <p:nvPicPr>
          <p:cNvPr id="4" name="Picture 3" descr="A close up of a map&#10;&#10;Description automatically generated">
            <a:extLst>
              <a:ext uri="{FF2B5EF4-FFF2-40B4-BE49-F238E27FC236}">
                <a16:creationId xmlns:a16="http://schemas.microsoft.com/office/drawing/2014/main" id="{0C80ECF1-5C82-4324-ACF9-461912473467}"/>
              </a:ext>
            </a:extLst>
          </p:cNvPr>
          <p:cNvPicPr>
            <a:picLocks noChangeAspect="1"/>
          </p:cNvPicPr>
          <p:nvPr/>
        </p:nvPicPr>
        <p:blipFill>
          <a:blip r:embed="rId2"/>
          <a:stretch>
            <a:fillRect/>
          </a:stretch>
        </p:blipFill>
        <p:spPr>
          <a:xfrm>
            <a:off x="730207" y="1557904"/>
            <a:ext cx="8719715" cy="4100926"/>
          </a:xfrm>
          <a:prstGeom prst="rect">
            <a:avLst/>
          </a:prstGeom>
        </p:spPr>
      </p:pic>
      <p:sp>
        <p:nvSpPr>
          <p:cNvPr id="5" name="TextBox 4">
            <a:extLst>
              <a:ext uri="{FF2B5EF4-FFF2-40B4-BE49-F238E27FC236}">
                <a16:creationId xmlns:a16="http://schemas.microsoft.com/office/drawing/2014/main" id="{5F06074B-CBF5-4771-8FFC-FB2B9F01165F}"/>
              </a:ext>
            </a:extLst>
          </p:cNvPr>
          <p:cNvSpPr txBox="1"/>
          <p:nvPr/>
        </p:nvSpPr>
        <p:spPr>
          <a:xfrm>
            <a:off x="9876460" y="728222"/>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08371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2C26-6AA1-4D9D-8AC1-56159D1DAC48}"/>
              </a:ext>
            </a:extLst>
          </p:cNvPr>
          <p:cNvSpPr>
            <a:spLocks noGrp="1"/>
          </p:cNvSpPr>
          <p:nvPr>
            <p:ph type="title"/>
          </p:nvPr>
        </p:nvSpPr>
        <p:spPr/>
        <p:txBody>
          <a:bodyPr/>
          <a:lstStyle/>
          <a:p>
            <a:r>
              <a:rPr lang="en-US" dirty="0"/>
              <a:t>Crimes in Chicago Wards</a:t>
            </a:r>
          </a:p>
        </p:txBody>
      </p:sp>
      <p:pic>
        <p:nvPicPr>
          <p:cNvPr id="4" name="Picture 3">
            <a:extLst>
              <a:ext uri="{FF2B5EF4-FFF2-40B4-BE49-F238E27FC236}">
                <a16:creationId xmlns:a16="http://schemas.microsoft.com/office/drawing/2014/main" id="{DBF6F123-7814-4AE6-92EE-20B97EF8122D}"/>
              </a:ext>
            </a:extLst>
          </p:cNvPr>
          <p:cNvPicPr>
            <a:picLocks noChangeAspect="1"/>
          </p:cNvPicPr>
          <p:nvPr/>
        </p:nvPicPr>
        <p:blipFill>
          <a:blip r:embed="rId2"/>
          <a:stretch>
            <a:fillRect/>
          </a:stretch>
        </p:blipFill>
        <p:spPr>
          <a:xfrm>
            <a:off x="9103808" y="1322934"/>
            <a:ext cx="2415758" cy="3057347"/>
          </a:xfrm>
          <a:prstGeom prst="rect">
            <a:avLst/>
          </a:prstGeom>
        </p:spPr>
      </p:pic>
      <p:sp>
        <p:nvSpPr>
          <p:cNvPr id="5" name="TextBox 4">
            <a:extLst>
              <a:ext uri="{FF2B5EF4-FFF2-40B4-BE49-F238E27FC236}">
                <a16:creationId xmlns:a16="http://schemas.microsoft.com/office/drawing/2014/main" id="{DF201055-43FF-43AC-831D-A12DACEAB3C4}"/>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pic>
        <p:nvPicPr>
          <p:cNvPr id="6" name="Picture 5">
            <a:extLst>
              <a:ext uri="{FF2B5EF4-FFF2-40B4-BE49-F238E27FC236}">
                <a16:creationId xmlns:a16="http://schemas.microsoft.com/office/drawing/2014/main" id="{78FBD1C7-42C3-4DA6-86D1-6F40DCD6B92E}"/>
              </a:ext>
            </a:extLst>
          </p:cNvPr>
          <p:cNvPicPr/>
          <p:nvPr/>
        </p:nvPicPr>
        <p:blipFill>
          <a:blip r:embed="rId3"/>
          <a:stretch>
            <a:fillRect/>
          </a:stretch>
        </p:blipFill>
        <p:spPr>
          <a:xfrm>
            <a:off x="672433" y="1233633"/>
            <a:ext cx="7463113" cy="3025417"/>
          </a:xfrm>
          <a:prstGeom prst="rect">
            <a:avLst/>
          </a:prstGeom>
        </p:spPr>
      </p:pic>
      <p:pic>
        <p:nvPicPr>
          <p:cNvPr id="7" name="Picture 6">
            <a:extLst>
              <a:ext uri="{FF2B5EF4-FFF2-40B4-BE49-F238E27FC236}">
                <a16:creationId xmlns:a16="http://schemas.microsoft.com/office/drawing/2014/main" id="{01A06A57-A4CF-40D2-9A7A-D91950F75F9F}"/>
              </a:ext>
            </a:extLst>
          </p:cNvPr>
          <p:cNvPicPr/>
          <p:nvPr/>
        </p:nvPicPr>
        <p:blipFill>
          <a:blip r:embed="rId4"/>
          <a:stretch>
            <a:fillRect/>
          </a:stretch>
        </p:blipFill>
        <p:spPr>
          <a:xfrm>
            <a:off x="709106" y="4333771"/>
            <a:ext cx="8496015" cy="2075601"/>
          </a:xfrm>
          <a:prstGeom prst="rect">
            <a:avLst/>
          </a:prstGeom>
        </p:spPr>
      </p:pic>
    </p:spTree>
    <p:extLst>
      <p:ext uri="{BB962C8B-B14F-4D97-AF65-F5344CB8AC3E}">
        <p14:creationId xmlns:p14="http://schemas.microsoft.com/office/powerpoint/2010/main" val="3842420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6A2B-DF02-4D7F-AB52-1B01E4A816D3}"/>
              </a:ext>
            </a:extLst>
          </p:cNvPr>
          <p:cNvSpPr>
            <a:spLocks noGrp="1"/>
          </p:cNvSpPr>
          <p:nvPr>
            <p:ph type="title"/>
          </p:nvPr>
        </p:nvSpPr>
        <p:spPr/>
        <p:txBody>
          <a:bodyPr/>
          <a:lstStyle/>
          <a:p>
            <a:r>
              <a:rPr lang="en-US" dirty="0"/>
              <a:t>Crimes- Criminal Damage and Narcotics in Chicago Wards</a:t>
            </a:r>
          </a:p>
        </p:txBody>
      </p:sp>
      <p:pic>
        <p:nvPicPr>
          <p:cNvPr id="3" name="Picture 2">
            <a:extLst>
              <a:ext uri="{FF2B5EF4-FFF2-40B4-BE49-F238E27FC236}">
                <a16:creationId xmlns:a16="http://schemas.microsoft.com/office/drawing/2014/main" id="{E362E9B4-4911-4323-9713-475677C7C7D2}"/>
              </a:ext>
            </a:extLst>
          </p:cNvPr>
          <p:cNvPicPr/>
          <p:nvPr/>
        </p:nvPicPr>
        <p:blipFill>
          <a:blip r:embed="rId2"/>
          <a:stretch>
            <a:fillRect/>
          </a:stretch>
        </p:blipFill>
        <p:spPr>
          <a:xfrm>
            <a:off x="713916" y="1230749"/>
            <a:ext cx="11167495" cy="2849383"/>
          </a:xfrm>
          <a:prstGeom prst="rect">
            <a:avLst/>
          </a:prstGeom>
        </p:spPr>
      </p:pic>
      <p:pic>
        <p:nvPicPr>
          <p:cNvPr id="4" name="Picture 3">
            <a:extLst>
              <a:ext uri="{FF2B5EF4-FFF2-40B4-BE49-F238E27FC236}">
                <a16:creationId xmlns:a16="http://schemas.microsoft.com/office/drawing/2014/main" id="{212D3A97-10FD-4E26-8D2B-416D3CC918DC}"/>
              </a:ext>
            </a:extLst>
          </p:cNvPr>
          <p:cNvPicPr/>
          <p:nvPr/>
        </p:nvPicPr>
        <p:blipFill>
          <a:blip r:embed="rId3"/>
          <a:stretch>
            <a:fillRect/>
          </a:stretch>
        </p:blipFill>
        <p:spPr>
          <a:xfrm>
            <a:off x="713916" y="3924596"/>
            <a:ext cx="11167494" cy="2698786"/>
          </a:xfrm>
          <a:prstGeom prst="rect">
            <a:avLst/>
          </a:prstGeom>
        </p:spPr>
      </p:pic>
      <p:sp>
        <p:nvSpPr>
          <p:cNvPr id="5" name="TextBox 4">
            <a:extLst>
              <a:ext uri="{FF2B5EF4-FFF2-40B4-BE49-F238E27FC236}">
                <a16:creationId xmlns:a16="http://schemas.microsoft.com/office/drawing/2014/main" id="{45576B36-382A-4037-9C48-49055771C853}"/>
              </a:ext>
            </a:extLst>
          </p:cNvPr>
          <p:cNvSpPr txBox="1"/>
          <p:nvPr/>
        </p:nvSpPr>
        <p:spPr>
          <a:xfrm>
            <a:off x="10591392" y="73091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6442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86DA-7B59-45E6-BEE9-D1AE437C6F00}"/>
              </a:ext>
            </a:extLst>
          </p:cNvPr>
          <p:cNvSpPr>
            <a:spLocks noGrp="1"/>
          </p:cNvSpPr>
          <p:nvPr>
            <p:ph type="title"/>
          </p:nvPr>
        </p:nvSpPr>
        <p:spPr/>
        <p:txBody>
          <a:bodyPr/>
          <a:lstStyle/>
          <a:p>
            <a:r>
              <a:rPr lang="en-US" dirty="0"/>
              <a:t>Report Monthly Crime Count by selecting specific year </a:t>
            </a:r>
          </a:p>
        </p:txBody>
      </p:sp>
      <p:sp>
        <p:nvSpPr>
          <p:cNvPr id="3" name="TextBox 2">
            <a:extLst>
              <a:ext uri="{FF2B5EF4-FFF2-40B4-BE49-F238E27FC236}">
                <a16:creationId xmlns:a16="http://schemas.microsoft.com/office/drawing/2014/main" id="{7D377BE4-EBFB-43F8-BD68-5CA123A15AC7}"/>
              </a:ext>
            </a:extLst>
          </p:cNvPr>
          <p:cNvSpPr txBox="1"/>
          <p:nvPr/>
        </p:nvSpPr>
        <p:spPr>
          <a:xfrm>
            <a:off x="10379211" y="68536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pic>
        <p:nvPicPr>
          <p:cNvPr id="4" name="Picture 3">
            <a:extLst>
              <a:ext uri="{FF2B5EF4-FFF2-40B4-BE49-F238E27FC236}">
                <a16:creationId xmlns:a16="http://schemas.microsoft.com/office/drawing/2014/main" id="{66F35762-5B12-4C0B-BC27-7F90ACEE5254}"/>
              </a:ext>
            </a:extLst>
          </p:cNvPr>
          <p:cNvPicPr/>
          <p:nvPr/>
        </p:nvPicPr>
        <p:blipFill>
          <a:blip r:embed="rId2"/>
          <a:stretch>
            <a:fillRect/>
          </a:stretch>
        </p:blipFill>
        <p:spPr>
          <a:xfrm>
            <a:off x="354729" y="1638421"/>
            <a:ext cx="6309360" cy="4423899"/>
          </a:xfrm>
          <a:prstGeom prst="rect">
            <a:avLst/>
          </a:prstGeom>
        </p:spPr>
      </p:pic>
      <p:pic>
        <p:nvPicPr>
          <p:cNvPr id="5" name="Picture 4">
            <a:extLst>
              <a:ext uri="{FF2B5EF4-FFF2-40B4-BE49-F238E27FC236}">
                <a16:creationId xmlns:a16="http://schemas.microsoft.com/office/drawing/2014/main" id="{660ADFC6-4CB8-4BC8-B6CD-51C54B2FD893}"/>
              </a:ext>
            </a:extLst>
          </p:cNvPr>
          <p:cNvPicPr/>
          <p:nvPr/>
        </p:nvPicPr>
        <p:blipFill>
          <a:blip r:embed="rId3"/>
          <a:stretch>
            <a:fillRect/>
          </a:stretch>
        </p:blipFill>
        <p:spPr>
          <a:xfrm>
            <a:off x="5982584" y="1433130"/>
            <a:ext cx="5929876" cy="4937358"/>
          </a:xfrm>
          <a:prstGeom prst="rect">
            <a:avLst/>
          </a:prstGeom>
        </p:spPr>
      </p:pic>
    </p:spTree>
    <p:extLst>
      <p:ext uri="{BB962C8B-B14F-4D97-AF65-F5344CB8AC3E}">
        <p14:creationId xmlns:p14="http://schemas.microsoft.com/office/powerpoint/2010/main" val="2880424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7DED-5855-450E-80F1-378A5E7FC9ED}"/>
              </a:ext>
            </a:extLst>
          </p:cNvPr>
          <p:cNvSpPr>
            <a:spLocks noGrp="1"/>
          </p:cNvSpPr>
          <p:nvPr>
            <p:ph type="title"/>
          </p:nvPr>
        </p:nvSpPr>
        <p:spPr/>
        <p:txBody>
          <a:bodyPr/>
          <a:lstStyle/>
          <a:p>
            <a:r>
              <a:rPr lang="en-US" dirty="0"/>
              <a:t>Criminal activity around popular attractions in Chicago </a:t>
            </a:r>
          </a:p>
        </p:txBody>
      </p:sp>
      <p:sp>
        <p:nvSpPr>
          <p:cNvPr id="4" name="TextBox 3">
            <a:extLst>
              <a:ext uri="{FF2B5EF4-FFF2-40B4-BE49-F238E27FC236}">
                <a16:creationId xmlns:a16="http://schemas.microsoft.com/office/drawing/2014/main" id="{37F6259E-F020-46BD-B5D0-19F50A59BC43}"/>
              </a:ext>
            </a:extLst>
          </p:cNvPr>
          <p:cNvSpPr txBox="1"/>
          <p:nvPr/>
        </p:nvSpPr>
        <p:spPr>
          <a:xfrm>
            <a:off x="10539054" y="648938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sp>
        <p:nvSpPr>
          <p:cNvPr id="5" name="Rectangle 4">
            <a:extLst>
              <a:ext uri="{FF2B5EF4-FFF2-40B4-BE49-F238E27FC236}">
                <a16:creationId xmlns:a16="http://schemas.microsoft.com/office/drawing/2014/main" id="{41FB5B21-E4CA-4A17-AB20-13D9BBF461B6}"/>
              </a:ext>
            </a:extLst>
          </p:cNvPr>
          <p:cNvSpPr/>
          <p:nvPr/>
        </p:nvSpPr>
        <p:spPr>
          <a:xfrm>
            <a:off x="604434" y="4886866"/>
            <a:ext cx="10983132" cy="1754326"/>
          </a:xfrm>
          <a:prstGeom prst="rect">
            <a:avLst/>
          </a:prstGeom>
        </p:spPr>
        <p:txBody>
          <a:bodyPr wrap="square">
            <a:spAutoFit/>
          </a:bodyPr>
          <a:lstStyle/>
          <a:p>
            <a:endParaRPr lang="en-US" dirty="0"/>
          </a:p>
          <a:p>
            <a:pPr marL="285750" indent="-285750">
              <a:buFont typeface="Wingdings" panose="05000000000000000000" pitchFamily="2" charset="2"/>
              <a:buChar char="v"/>
            </a:pPr>
            <a:r>
              <a:rPr lang="en-US" dirty="0"/>
              <a:t>Story revolved around google text search , popular attractions and wanting to know how safe/unsafe the area around the tourist attractions are.</a:t>
            </a:r>
          </a:p>
          <a:p>
            <a:pPr marL="285750" indent="-285750">
              <a:buFont typeface="Wingdings" panose="05000000000000000000" pitchFamily="2" charset="2"/>
              <a:buChar char="v"/>
            </a:pPr>
            <a:r>
              <a:rPr lang="en-US" dirty="0"/>
              <a:t>The popular attraction details were pulled from the Google text search API which returned the top 20 popular locations based on ratings and number of reviews.</a:t>
            </a:r>
          </a:p>
          <a:p>
            <a:endParaRPr lang="en-US" dirty="0"/>
          </a:p>
        </p:txBody>
      </p:sp>
      <p:pic>
        <p:nvPicPr>
          <p:cNvPr id="6" name="Picture 5">
            <a:extLst>
              <a:ext uri="{FF2B5EF4-FFF2-40B4-BE49-F238E27FC236}">
                <a16:creationId xmlns:a16="http://schemas.microsoft.com/office/drawing/2014/main" id="{4B55C75A-D698-4FB7-8B78-DCBDB1FE20DD}"/>
              </a:ext>
            </a:extLst>
          </p:cNvPr>
          <p:cNvPicPr>
            <a:picLocks noChangeAspect="1"/>
          </p:cNvPicPr>
          <p:nvPr/>
        </p:nvPicPr>
        <p:blipFill>
          <a:blip r:embed="rId2"/>
          <a:stretch>
            <a:fillRect/>
          </a:stretch>
        </p:blipFill>
        <p:spPr>
          <a:xfrm>
            <a:off x="2221948" y="1298714"/>
            <a:ext cx="7748104" cy="3381082"/>
          </a:xfrm>
          <a:prstGeom prst="rect">
            <a:avLst/>
          </a:prstGeom>
        </p:spPr>
      </p:pic>
    </p:spTree>
    <p:extLst>
      <p:ext uri="{BB962C8B-B14F-4D97-AF65-F5344CB8AC3E}">
        <p14:creationId xmlns:p14="http://schemas.microsoft.com/office/powerpoint/2010/main" val="3559990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OBJECTIVES </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48310" y="1372283"/>
            <a:ext cx="10071529" cy="4291224"/>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latin typeface="+mj-lt"/>
              <a:ea typeface="+mj-ea"/>
              <a:cs typeface="+mj-cs"/>
            </a:endParaRP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5" name="Rectangle 4">
            <a:extLst>
              <a:ext uri="{FF2B5EF4-FFF2-40B4-BE49-F238E27FC236}">
                <a16:creationId xmlns:a16="http://schemas.microsoft.com/office/drawing/2014/main" id="{CFD1A5C6-4781-43A9-8224-5B8860119D87}"/>
              </a:ext>
            </a:extLst>
          </p:cNvPr>
          <p:cNvSpPr/>
          <p:nvPr/>
        </p:nvSpPr>
        <p:spPr>
          <a:xfrm>
            <a:off x="684107" y="1372283"/>
            <a:ext cx="10572304" cy="5388655"/>
          </a:xfrm>
          <a:prstGeom prst="rect">
            <a:avLst/>
          </a:prstGeom>
        </p:spPr>
        <p:txBody>
          <a:bodyPr wrap="square">
            <a:spAutoFit/>
          </a:bodyPr>
          <a:lstStyle/>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relationships between criminal activity and weather conditions.</a:t>
            </a: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crime counts for each month for selected crime types breaking down the timeline based dynamic user request</a:t>
            </a:r>
            <a:endParaRPr lang="en-US" sz="2400" b="1" dirty="0">
              <a:latin typeface="Franklin Gothic Book" panose="020B05030201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relationship between popular attractions and criminal activity.</a:t>
            </a:r>
            <a:endParaRPr lang="en-US" sz="2400" b="1" dirty="0">
              <a:latin typeface="Franklin Gothic Book" panose="020B05030201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Use google maps to provide details of safe and unsafe places in Chicago for a user specified timeline.</a:t>
            </a:r>
          </a:p>
          <a:p>
            <a:pPr marL="342900" indent="-342900">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Fact checking from Wikipedia. Plots showing numbers which match news articles.</a:t>
            </a:r>
          </a:p>
          <a:p>
            <a:pPr marL="342900" indent="-342900">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Where do most crimes occur?  Example: Street, parking lot, airport, gas station, residence, bar or tavern, schools etc.</a:t>
            </a:r>
          </a:p>
        </p:txBody>
      </p:sp>
      <p:sp>
        <p:nvSpPr>
          <p:cNvPr id="6" name="TextBox 5">
            <a:extLst>
              <a:ext uri="{FF2B5EF4-FFF2-40B4-BE49-F238E27FC236}">
                <a16:creationId xmlns:a16="http://schemas.microsoft.com/office/drawing/2014/main" id="{AFAE8974-680F-4301-97EA-FD1729CE87E2}"/>
              </a:ext>
            </a:extLst>
          </p:cNvPr>
          <p:cNvSpPr txBox="1"/>
          <p:nvPr/>
        </p:nvSpPr>
        <p:spPr>
          <a:xfrm>
            <a:off x="10434415" y="8225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385510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BF8E-593A-487F-8C78-354181DDCD21}"/>
              </a:ext>
            </a:extLst>
          </p:cNvPr>
          <p:cNvSpPr>
            <a:spLocks noGrp="1"/>
          </p:cNvSpPr>
          <p:nvPr>
            <p:ph type="title"/>
          </p:nvPr>
        </p:nvSpPr>
        <p:spPr/>
        <p:txBody>
          <a:bodyPr/>
          <a:lstStyle/>
          <a:p>
            <a:r>
              <a:rPr lang="en-US" dirty="0"/>
              <a:t>Challenges Faced during Plotting</a:t>
            </a:r>
          </a:p>
        </p:txBody>
      </p:sp>
      <p:sp>
        <p:nvSpPr>
          <p:cNvPr id="7" name="TextBox 6">
            <a:extLst>
              <a:ext uri="{FF2B5EF4-FFF2-40B4-BE49-F238E27FC236}">
                <a16:creationId xmlns:a16="http://schemas.microsoft.com/office/drawing/2014/main" id="{0DDB4F14-4309-47D4-B2B4-9452F45B0E9A}"/>
              </a:ext>
            </a:extLst>
          </p:cNvPr>
          <p:cNvSpPr txBox="1"/>
          <p:nvPr/>
        </p:nvSpPr>
        <p:spPr>
          <a:xfrm>
            <a:off x="604434" y="1422400"/>
            <a:ext cx="10805246" cy="1683434"/>
          </a:xfrm>
          <a:prstGeom prst="rect">
            <a:avLst/>
          </a:prstGeom>
        </p:spPr>
        <p:txBody>
          <a:bodyPr vert="horz" wrap="square" lIns="91440" tIns="45720" rIns="91440" bIns="45720" rtlCol="0">
            <a:noAutofit/>
          </a:bodyPr>
          <a:lstStyle/>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The biggest challenge faced was with filtering out the crime locations around the popular attractions. </a:t>
            </a:r>
          </a:p>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Given the high volume of data, there were a few options such as drawing an imaginary border around the popular attraction and get the crime locations within the area. Or grouping the popular attractions as well as the crime locations based on the Zip Code.</a:t>
            </a:r>
          </a:p>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None of the above methods were as effective as the </a:t>
            </a:r>
            <a:r>
              <a:rPr lang="en-US" b="1" dirty="0">
                <a:solidFill>
                  <a:prstClr val="black">
                    <a:lumMod val="75000"/>
                    <a:lumOff val="25000"/>
                  </a:prstClr>
                </a:solidFill>
                <a:latin typeface="Segoe UI" panose="020B0502040204020203" pitchFamily="34" charset="0"/>
                <a:cs typeface="Segoe UI" panose="020B0502040204020203" pitchFamily="34" charset="0"/>
              </a:rPr>
              <a:t>Haversine formula. </a:t>
            </a:r>
          </a:p>
        </p:txBody>
      </p:sp>
      <p:pic>
        <p:nvPicPr>
          <p:cNvPr id="8" name="Picture 7">
            <a:extLst>
              <a:ext uri="{FF2B5EF4-FFF2-40B4-BE49-F238E27FC236}">
                <a16:creationId xmlns:a16="http://schemas.microsoft.com/office/drawing/2014/main" id="{705A63E8-95EF-40CF-9767-B7582085FB29}"/>
              </a:ext>
            </a:extLst>
          </p:cNvPr>
          <p:cNvPicPr>
            <a:picLocks noChangeAspect="1"/>
          </p:cNvPicPr>
          <p:nvPr/>
        </p:nvPicPr>
        <p:blipFill>
          <a:blip r:embed="rId2"/>
          <a:stretch>
            <a:fillRect/>
          </a:stretch>
        </p:blipFill>
        <p:spPr>
          <a:xfrm>
            <a:off x="604434" y="3853892"/>
            <a:ext cx="5439410" cy="2447735"/>
          </a:xfrm>
          <a:prstGeom prst="rect">
            <a:avLst/>
          </a:prstGeom>
        </p:spPr>
      </p:pic>
      <p:sp>
        <p:nvSpPr>
          <p:cNvPr id="9" name="Rectangle 8">
            <a:extLst>
              <a:ext uri="{FF2B5EF4-FFF2-40B4-BE49-F238E27FC236}">
                <a16:creationId xmlns:a16="http://schemas.microsoft.com/office/drawing/2014/main" id="{593BB1D3-C785-48D7-B65E-7EA60880C12F}"/>
              </a:ext>
            </a:extLst>
          </p:cNvPr>
          <p:cNvSpPr/>
          <p:nvPr/>
        </p:nvSpPr>
        <p:spPr>
          <a:xfrm>
            <a:off x="515491" y="3105834"/>
            <a:ext cx="10983132" cy="646331"/>
          </a:xfrm>
          <a:prstGeom prst="rect">
            <a:avLst/>
          </a:prstGeom>
        </p:spPr>
        <p:txBody>
          <a:bodyPr wrap="square">
            <a:spAutoFit/>
          </a:bodyPr>
          <a:lstStyle/>
          <a:p>
            <a:r>
              <a:rPr lang="en-US" dirty="0">
                <a:solidFill>
                  <a:srgbClr val="C00000"/>
                </a:solidFill>
                <a:latin typeface="Roboto" panose="02000000000000000000" pitchFamily="2" charset="0"/>
              </a:rPr>
              <a:t>The Haversine formula is a special case of a more general </a:t>
            </a:r>
            <a:r>
              <a:rPr lang="en-US" b="1" dirty="0">
                <a:solidFill>
                  <a:srgbClr val="C00000"/>
                </a:solidFill>
                <a:latin typeface="Roboto" panose="02000000000000000000" pitchFamily="2" charset="0"/>
              </a:rPr>
              <a:t>formula</a:t>
            </a:r>
            <a:r>
              <a:rPr lang="en-US" dirty="0">
                <a:solidFill>
                  <a:srgbClr val="C00000"/>
                </a:solidFill>
                <a:latin typeface="Roboto" panose="02000000000000000000" pitchFamily="2" charset="0"/>
              </a:rPr>
              <a:t> in spherical trigonometry, the law of </a:t>
            </a:r>
            <a:r>
              <a:rPr lang="en-US" b="1" dirty="0">
                <a:solidFill>
                  <a:srgbClr val="C00000"/>
                </a:solidFill>
                <a:latin typeface="Roboto" panose="02000000000000000000" pitchFamily="2" charset="0"/>
              </a:rPr>
              <a:t>haversines</a:t>
            </a:r>
            <a:r>
              <a:rPr lang="en-US" dirty="0">
                <a:solidFill>
                  <a:srgbClr val="C00000"/>
                </a:solidFill>
                <a:latin typeface="Roboto" panose="02000000000000000000" pitchFamily="2" charset="0"/>
              </a:rPr>
              <a:t>, that relates the sides and angles of spherical triangles.</a:t>
            </a:r>
            <a:endParaRPr lang="en-US" dirty="0">
              <a:solidFill>
                <a:srgbClr val="C00000"/>
              </a:solidFill>
            </a:endParaRPr>
          </a:p>
        </p:txBody>
      </p:sp>
    </p:spTree>
    <p:extLst>
      <p:ext uri="{BB962C8B-B14F-4D97-AF65-F5344CB8AC3E}">
        <p14:creationId xmlns:p14="http://schemas.microsoft.com/office/powerpoint/2010/main" val="392144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4C37-A59F-4458-9461-07803FB34FD3}"/>
              </a:ext>
            </a:extLst>
          </p:cNvPr>
          <p:cNvSpPr>
            <a:spLocks noGrp="1"/>
          </p:cNvSpPr>
          <p:nvPr>
            <p:ph type="title"/>
          </p:nvPr>
        </p:nvSpPr>
        <p:spPr/>
        <p:txBody>
          <a:bodyPr/>
          <a:lstStyle/>
          <a:p>
            <a:r>
              <a:rPr lang="en-US" dirty="0"/>
              <a:t>Final Results</a:t>
            </a:r>
          </a:p>
        </p:txBody>
      </p:sp>
      <p:pic>
        <p:nvPicPr>
          <p:cNvPr id="3" name="Picture 2">
            <a:extLst>
              <a:ext uri="{FF2B5EF4-FFF2-40B4-BE49-F238E27FC236}">
                <a16:creationId xmlns:a16="http://schemas.microsoft.com/office/drawing/2014/main" id="{6E9B983D-CC51-4D22-8033-72B7AAD8F4B5}"/>
              </a:ext>
            </a:extLst>
          </p:cNvPr>
          <p:cNvPicPr>
            <a:picLocks noChangeAspect="1"/>
          </p:cNvPicPr>
          <p:nvPr/>
        </p:nvPicPr>
        <p:blipFill>
          <a:blip r:embed="rId2"/>
          <a:stretch>
            <a:fillRect/>
          </a:stretch>
        </p:blipFill>
        <p:spPr>
          <a:xfrm>
            <a:off x="604434" y="1426135"/>
            <a:ext cx="10983132" cy="4983237"/>
          </a:xfrm>
          <a:prstGeom prst="rect">
            <a:avLst/>
          </a:prstGeom>
        </p:spPr>
      </p:pic>
    </p:spTree>
    <p:extLst>
      <p:ext uri="{BB962C8B-B14F-4D97-AF65-F5344CB8AC3E}">
        <p14:creationId xmlns:p14="http://schemas.microsoft.com/office/powerpoint/2010/main" val="417125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7340-4903-4379-9425-D8CB85EFE72C}"/>
              </a:ext>
            </a:extLst>
          </p:cNvPr>
          <p:cNvSpPr>
            <a:spLocks noGrp="1"/>
          </p:cNvSpPr>
          <p:nvPr>
            <p:ph type="title"/>
          </p:nvPr>
        </p:nvSpPr>
        <p:spPr/>
        <p:txBody>
          <a:bodyPr/>
          <a:lstStyle/>
          <a:p>
            <a:r>
              <a:rPr lang="en-US" dirty="0"/>
              <a:t>Additional Details per attraction</a:t>
            </a:r>
          </a:p>
        </p:txBody>
      </p:sp>
      <p:pic>
        <p:nvPicPr>
          <p:cNvPr id="3" name="Picture 2">
            <a:extLst>
              <a:ext uri="{FF2B5EF4-FFF2-40B4-BE49-F238E27FC236}">
                <a16:creationId xmlns:a16="http://schemas.microsoft.com/office/drawing/2014/main" id="{A33CDE14-7077-44EE-B4BC-6418181A1E9F}"/>
              </a:ext>
            </a:extLst>
          </p:cNvPr>
          <p:cNvPicPr>
            <a:picLocks noChangeAspect="1"/>
          </p:cNvPicPr>
          <p:nvPr/>
        </p:nvPicPr>
        <p:blipFill>
          <a:blip r:embed="rId2"/>
          <a:stretch>
            <a:fillRect/>
          </a:stretch>
        </p:blipFill>
        <p:spPr>
          <a:xfrm>
            <a:off x="604434" y="1272477"/>
            <a:ext cx="11069406" cy="5351843"/>
          </a:xfrm>
          <a:prstGeom prst="rect">
            <a:avLst/>
          </a:prstGeom>
        </p:spPr>
      </p:pic>
    </p:spTree>
    <p:extLst>
      <p:ext uri="{BB962C8B-B14F-4D97-AF65-F5344CB8AC3E}">
        <p14:creationId xmlns:p14="http://schemas.microsoft.com/office/powerpoint/2010/main" val="2459842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46AC-B630-4A55-9B5F-F90FF2CDDDF8}"/>
              </a:ext>
            </a:extLst>
          </p:cNvPr>
          <p:cNvSpPr>
            <a:spLocks noGrp="1"/>
          </p:cNvSpPr>
          <p:nvPr>
            <p:ph type="title"/>
          </p:nvPr>
        </p:nvSpPr>
        <p:spPr/>
        <p:txBody>
          <a:bodyPr/>
          <a:lstStyle/>
          <a:p>
            <a:r>
              <a:rPr lang="en-US" dirty="0"/>
              <a:t>Additional Features – Street View</a:t>
            </a:r>
          </a:p>
        </p:txBody>
      </p:sp>
      <p:pic>
        <p:nvPicPr>
          <p:cNvPr id="3" name="Picture 2">
            <a:extLst>
              <a:ext uri="{FF2B5EF4-FFF2-40B4-BE49-F238E27FC236}">
                <a16:creationId xmlns:a16="http://schemas.microsoft.com/office/drawing/2014/main" id="{B17AFAB9-9871-4129-84B0-E9E066C90A30}"/>
              </a:ext>
            </a:extLst>
          </p:cNvPr>
          <p:cNvPicPr>
            <a:picLocks noChangeAspect="1"/>
          </p:cNvPicPr>
          <p:nvPr/>
        </p:nvPicPr>
        <p:blipFill>
          <a:blip r:embed="rId2"/>
          <a:stretch>
            <a:fillRect/>
          </a:stretch>
        </p:blipFill>
        <p:spPr>
          <a:xfrm>
            <a:off x="2075425" y="1196391"/>
            <a:ext cx="7519149" cy="5577957"/>
          </a:xfrm>
          <a:prstGeom prst="rect">
            <a:avLst/>
          </a:prstGeom>
        </p:spPr>
      </p:pic>
    </p:spTree>
    <p:extLst>
      <p:ext uri="{BB962C8B-B14F-4D97-AF65-F5344CB8AC3E}">
        <p14:creationId xmlns:p14="http://schemas.microsoft.com/office/powerpoint/2010/main" val="1577605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703C-D5FE-42D0-9396-A193BF995051}"/>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EA33952C-37C6-4581-AAC1-2766CB30B6C7}"/>
              </a:ext>
            </a:extLst>
          </p:cNvPr>
          <p:cNvSpPr txBox="1"/>
          <p:nvPr/>
        </p:nvSpPr>
        <p:spPr>
          <a:xfrm>
            <a:off x="10112334" y="8225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pic>
        <p:nvPicPr>
          <p:cNvPr id="3" name="Picture 2">
            <a:extLst>
              <a:ext uri="{FF2B5EF4-FFF2-40B4-BE49-F238E27FC236}">
                <a16:creationId xmlns:a16="http://schemas.microsoft.com/office/drawing/2014/main" id="{132BA17D-182A-4685-A691-4B9B9E0D0E27}"/>
              </a:ext>
            </a:extLst>
          </p:cNvPr>
          <p:cNvPicPr>
            <a:picLocks noChangeAspect="1"/>
          </p:cNvPicPr>
          <p:nvPr/>
        </p:nvPicPr>
        <p:blipFill>
          <a:blip r:embed="rId2"/>
          <a:stretch>
            <a:fillRect/>
          </a:stretch>
        </p:blipFill>
        <p:spPr>
          <a:xfrm>
            <a:off x="604434" y="1360392"/>
            <a:ext cx="10896686" cy="5213128"/>
          </a:xfrm>
          <a:prstGeom prst="rect">
            <a:avLst/>
          </a:prstGeom>
        </p:spPr>
      </p:pic>
    </p:spTree>
    <p:extLst>
      <p:ext uri="{BB962C8B-B14F-4D97-AF65-F5344CB8AC3E}">
        <p14:creationId xmlns:p14="http://schemas.microsoft.com/office/powerpoint/2010/main" val="416104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90F0-FC6F-4D4F-B2A6-2D31044B74F2}"/>
              </a:ext>
            </a:extLst>
          </p:cNvPr>
          <p:cNvSpPr>
            <a:spLocks noGrp="1"/>
          </p:cNvSpPr>
          <p:nvPr>
            <p:ph type="title"/>
          </p:nvPr>
        </p:nvSpPr>
        <p:spPr/>
        <p:txBody>
          <a:bodyPr/>
          <a:lstStyle/>
          <a:p>
            <a:r>
              <a:rPr lang="en-US" dirty="0"/>
              <a:t>Fact Check</a:t>
            </a:r>
          </a:p>
        </p:txBody>
      </p:sp>
      <p:pic>
        <p:nvPicPr>
          <p:cNvPr id="3" name="Picture 2">
            <a:extLst>
              <a:ext uri="{FF2B5EF4-FFF2-40B4-BE49-F238E27FC236}">
                <a16:creationId xmlns:a16="http://schemas.microsoft.com/office/drawing/2014/main" id="{7CC0D333-A329-49D5-B458-8A6C83F2702F}"/>
              </a:ext>
            </a:extLst>
          </p:cNvPr>
          <p:cNvPicPr>
            <a:picLocks noChangeAspect="1"/>
          </p:cNvPicPr>
          <p:nvPr/>
        </p:nvPicPr>
        <p:blipFill>
          <a:blip r:embed="rId2"/>
          <a:stretch>
            <a:fillRect/>
          </a:stretch>
        </p:blipFill>
        <p:spPr>
          <a:xfrm>
            <a:off x="604434" y="1328103"/>
            <a:ext cx="8479146" cy="3579178"/>
          </a:xfrm>
          <a:prstGeom prst="rect">
            <a:avLst/>
          </a:prstGeom>
        </p:spPr>
      </p:pic>
      <p:sp>
        <p:nvSpPr>
          <p:cNvPr id="4" name="TextBox 3">
            <a:extLst>
              <a:ext uri="{FF2B5EF4-FFF2-40B4-BE49-F238E27FC236}">
                <a16:creationId xmlns:a16="http://schemas.microsoft.com/office/drawing/2014/main" id="{790ABF05-A0FF-40F9-943A-4099CCE657AF}"/>
              </a:ext>
            </a:extLst>
          </p:cNvPr>
          <p:cNvSpPr txBox="1"/>
          <p:nvPr/>
        </p:nvSpPr>
        <p:spPr>
          <a:xfrm>
            <a:off x="604434" y="5151120"/>
            <a:ext cx="10795086" cy="136144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537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4F2D-D778-473E-9363-F35CF182B572}"/>
              </a:ext>
            </a:extLst>
          </p:cNvPr>
          <p:cNvSpPr>
            <a:spLocks noGrp="1"/>
          </p:cNvSpPr>
          <p:nvPr>
            <p:ph type="title"/>
          </p:nvPr>
        </p:nvSpPr>
        <p:spPr/>
        <p:txBody>
          <a:bodyPr/>
          <a:lstStyle/>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Crimes VS Arrests</a:t>
            </a:r>
          </a:p>
        </p:txBody>
      </p:sp>
      <p:sp>
        <p:nvSpPr>
          <p:cNvPr id="4" name="TextBox 3">
            <a:extLst>
              <a:ext uri="{FF2B5EF4-FFF2-40B4-BE49-F238E27FC236}">
                <a16:creationId xmlns:a16="http://schemas.microsoft.com/office/drawing/2014/main" id="{3626A443-626C-4092-978B-A5CB603CB66A}"/>
              </a:ext>
            </a:extLst>
          </p:cNvPr>
          <p:cNvSpPr txBox="1"/>
          <p:nvPr/>
        </p:nvSpPr>
        <p:spPr>
          <a:xfrm>
            <a:off x="10078080" y="69564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sp>
        <p:nvSpPr>
          <p:cNvPr id="5" name="TextBox 4">
            <a:extLst>
              <a:ext uri="{FF2B5EF4-FFF2-40B4-BE49-F238E27FC236}">
                <a16:creationId xmlns:a16="http://schemas.microsoft.com/office/drawing/2014/main" id="{B0F6768B-31A5-4D06-B4C1-157527964172}"/>
              </a:ext>
            </a:extLst>
          </p:cNvPr>
          <p:cNvSpPr txBox="1"/>
          <p:nvPr/>
        </p:nvSpPr>
        <p:spPr>
          <a:xfrm>
            <a:off x="873760" y="1554480"/>
            <a:ext cx="9641840" cy="109728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B9F4AF6-07A7-436B-B192-47AECBF5386D}"/>
              </a:ext>
            </a:extLst>
          </p:cNvPr>
          <p:cNvPicPr>
            <a:picLocks noChangeAspect="1"/>
          </p:cNvPicPr>
          <p:nvPr/>
        </p:nvPicPr>
        <p:blipFill>
          <a:blip r:embed="rId2"/>
          <a:stretch>
            <a:fillRect/>
          </a:stretch>
        </p:blipFill>
        <p:spPr>
          <a:xfrm>
            <a:off x="748347" y="1409700"/>
            <a:ext cx="10901902" cy="4229100"/>
          </a:xfrm>
          <a:prstGeom prst="rect">
            <a:avLst/>
          </a:prstGeom>
        </p:spPr>
      </p:pic>
    </p:spTree>
    <p:extLst>
      <p:ext uri="{BB962C8B-B14F-4D97-AF65-F5344CB8AC3E}">
        <p14:creationId xmlns:p14="http://schemas.microsoft.com/office/powerpoint/2010/main" val="199932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22CD-A329-44EA-9502-6FC40BF9BDF7}"/>
              </a:ext>
            </a:extLst>
          </p:cNvPr>
          <p:cNvSpPr>
            <a:spLocks noGrp="1"/>
          </p:cNvSpPr>
          <p:nvPr>
            <p:ph type="title"/>
          </p:nvPr>
        </p:nvSpPr>
        <p:spPr/>
        <p:txBody>
          <a:bodyPr/>
          <a:lstStyle/>
          <a:p>
            <a:r>
              <a:rPr lang="en-US" dirty="0"/>
              <a:t>Crimes plotted on google maps to show safe and unsafe places</a:t>
            </a:r>
          </a:p>
        </p:txBody>
      </p:sp>
      <p:sp>
        <p:nvSpPr>
          <p:cNvPr id="6" name="TextBox 5">
            <a:extLst>
              <a:ext uri="{FF2B5EF4-FFF2-40B4-BE49-F238E27FC236}">
                <a16:creationId xmlns:a16="http://schemas.microsoft.com/office/drawing/2014/main" id="{363E0581-4741-430A-8EDB-CF90C5291A8B}"/>
              </a:ext>
            </a:extLst>
          </p:cNvPr>
          <p:cNvSpPr txBox="1"/>
          <p:nvPr/>
        </p:nvSpPr>
        <p:spPr>
          <a:xfrm>
            <a:off x="10579694" y="61033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pic>
        <p:nvPicPr>
          <p:cNvPr id="7" name="Picture 6" descr="A close up of a map&#10;&#10;Description automatically generated">
            <a:extLst>
              <a:ext uri="{FF2B5EF4-FFF2-40B4-BE49-F238E27FC236}">
                <a16:creationId xmlns:a16="http://schemas.microsoft.com/office/drawing/2014/main" id="{0D8CFF68-D943-45CD-BF9B-9F2FFA353469}"/>
              </a:ext>
            </a:extLst>
          </p:cNvPr>
          <p:cNvPicPr>
            <a:picLocks noChangeAspect="1"/>
          </p:cNvPicPr>
          <p:nvPr/>
        </p:nvPicPr>
        <p:blipFill>
          <a:blip r:embed="rId2"/>
          <a:stretch>
            <a:fillRect/>
          </a:stretch>
        </p:blipFill>
        <p:spPr>
          <a:xfrm>
            <a:off x="546414" y="1409802"/>
            <a:ext cx="5467726" cy="4505060"/>
          </a:xfrm>
          <a:prstGeom prst="rect">
            <a:avLst/>
          </a:prstGeom>
        </p:spPr>
      </p:pic>
      <p:pic>
        <p:nvPicPr>
          <p:cNvPr id="9" name="Picture 8" descr="A close up of a map&#10;&#10;Description automatically generated">
            <a:extLst>
              <a:ext uri="{FF2B5EF4-FFF2-40B4-BE49-F238E27FC236}">
                <a16:creationId xmlns:a16="http://schemas.microsoft.com/office/drawing/2014/main" id="{D983AE99-9B19-46AC-B648-F823F5503280}"/>
              </a:ext>
            </a:extLst>
          </p:cNvPr>
          <p:cNvPicPr>
            <a:picLocks noChangeAspect="1"/>
          </p:cNvPicPr>
          <p:nvPr/>
        </p:nvPicPr>
        <p:blipFill>
          <a:blip r:embed="rId3"/>
          <a:stretch>
            <a:fillRect/>
          </a:stretch>
        </p:blipFill>
        <p:spPr>
          <a:xfrm>
            <a:off x="6372920" y="1457321"/>
            <a:ext cx="4913388" cy="4410021"/>
          </a:xfrm>
          <a:prstGeom prst="rect">
            <a:avLst/>
          </a:prstGeom>
        </p:spPr>
      </p:pic>
    </p:spTree>
    <p:extLst>
      <p:ext uri="{BB962C8B-B14F-4D97-AF65-F5344CB8AC3E}">
        <p14:creationId xmlns:p14="http://schemas.microsoft.com/office/powerpoint/2010/main" val="4097699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E279-32F1-42AF-8A12-04C6B666C3B4}"/>
              </a:ext>
            </a:extLst>
          </p:cNvPr>
          <p:cNvSpPr>
            <a:spLocks noGrp="1"/>
          </p:cNvSpPr>
          <p:nvPr>
            <p:ph type="title"/>
          </p:nvPr>
        </p:nvSpPr>
        <p:spPr/>
        <p:txBody>
          <a:bodyPr/>
          <a:lstStyle/>
          <a:p>
            <a:r>
              <a:rPr lang="en-US" dirty="0"/>
              <a:t>Locations of Criminal activities</a:t>
            </a:r>
          </a:p>
        </p:txBody>
      </p:sp>
      <p:pic>
        <p:nvPicPr>
          <p:cNvPr id="2052" name="Picture 4">
            <a:extLst>
              <a:ext uri="{FF2B5EF4-FFF2-40B4-BE49-F238E27FC236}">
                <a16:creationId xmlns:a16="http://schemas.microsoft.com/office/drawing/2014/main" id="{B19D163A-F3E5-40D2-88E6-4AC71B195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90" y="1635302"/>
            <a:ext cx="10130455" cy="470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07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3C61-9704-413A-8E6A-27EBD6906096}"/>
              </a:ext>
            </a:extLst>
          </p:cNvPr>
          <p:cNvSpPr>
            <a:spLocks noGrp="1"/>
          </p:cNvSpPr>
          <p:nvPr>
            <p:ph type="title"/>
          </p:nvPr>
        </p:nvSpPr>
        <p:spPr/>
        <p:txBody>
          <a:bodyPr/>
          <a:lstStyle/>
          <a:p>
            <a:r>
              <a:rPr lang="en-US" dirty="0"/>
              <a:t>Changes in crime count over years</a:t>
            </a:r>
          </a:p>
        </p:txBody>
      </p:sp>
      <p:sp>
        <p:nvSpPr>
          <p:cNvPr id="4" name="TextBox 3">
            <a:extLst>
              <a:ext uri="{FF2B5EF4-FFF2-40B4-BE49-F238E27FC236}">
                <a16:creationId xmlns:a16="http://schemas.microsoft.com/office/drawing/2014/main" id="{4348149E-E6BF-4444-81DE-618E340B329A}"/>
              </a:ext>
            </a:extLst>
          </p:cNvPr>
          <p:cNvSpPr txBox="1"/>
          <p:nvPr/>
        </p:nvSpPr>
        <p:spPr>
          <a:xfrm>
            <a:off x="10579694" y="61033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pic>
        <p:nvPicPr>
          <p:cNvPr id="5" name="Picture 4">
            <a:extLst>
              <a:ext uri="{FF2B5EF4-FFF2-40B4-BE49-F238E27FC236}">
                <a16:creationId xmlns:a16="http://schemas.microsoft.com/office/drawing/2014/main" id="{57A6E3A5-7663-4FE2-BFDE-BD646B208973}"/>
              </a:ext>
            </a:extLst>
          </p:cNvPr>
          <p:cNvPicPr>
            <a:picLocks noChangeAspect="1"/>
          </p:cNvPicPr>
          <p:nvPr/>
        </p:nvPicPr>
        <p:blipFill>
          <a:blip r:embed="rId2"/>
          <a:stretch>
            <a:fillRect/>
          </a:stretch>
        </p:blipFill>
        <p:spPr>
          <a:xfrm>
            <a:off x="198556" y="1582449"/>
            <a:ext cx="6071266" cy="4112957"/>
          </a:xfrm>
          <a:prstGeom prst="rect">
            <a:avLst/>
          </a:prstGeom>
        </p:spPr>
      </p:pic>
      <p:pic>
        <p:nvPicPr>
          <p:cNvPr id="6" name="Picture 5">
            <a:extLst>
              <a:ext uri="{FF2B5EF4-FFF2-40B4-BE49-F238E27FC236}">
                <a16:creationId xmlns:a16="http://schemas.microsoft.com/office/drawing/2014/main" id="{E43C10B1-E24C-4D0B-B357-1C88E541282E}"/>
              </a:ext>
            </a:extLst>
          </p:cNvPr>
          <p:cNvPicPr>
            <a:picLocks noChangeAspect="1"/>
          </p:cNvPicPr>
          <p:nvPr/>
        </p:nvPicPr>
        <p:blipFill>
          <a:blip r:embed="rId3"/>
          <a:stretch>
            <a:fillRect/>
          </a:stretch>
        </p:blipFill>
        <p:spPr>
          <a:xfrm>
            <a:off x="6316872" y="1822806"/>
            <a:ext cx="5270694" cy="3872600"/>
          </a:xfrm>
          <a:prstGeom prst="rect">
            <a:avLst/>
          </a:prstGeom>
        </p:spPr>
      </p:pic>
    </p:spTree>
    <p:extLst>
      <p:ext uri="{BB962C8B-B14F-4D97-AF65-F5344CB8AC3E}">
        <p14:creationId xmlns:p14="http://schemas.microsoft.com/office/powerpoint/2010/main" val="158939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3E4D-EE02-4BC8-9345-C4FC9DC8C0D2}"/>
              </a:ext>
            </a:extLst>
          </p:cNvPr>
          <p:cNvSpPr>
            <a:spLocks noGrp="1"/>
          </p:cNvSpPr>
          <p:nvPr>
            <p:ph type="title"/>
          </p:nvPr>
        </p:nvSpPr>
        <p:spPr/>
        <p:txBody>
          <a:bodyPr/>
          <a:lstStyle/>
          <a:p>
            <a:r>
              <a:rPr lang="en-US" dirty="0"/>
              <a:t>Datasets used for the </a:t>
            </a:r>
            <a:r>
              <a:rPr lang="en-US"/>
              <a:t>project </a:t>
            </a:r>
            <a:endParaRPr lang="en-US" dirty="0"/>
          </a:p>
        </p:txBody>
      </p:sp>
      <p:sp>
        <p:nvSpPr>
          <p:cNvPr id="3" name="TextBox 2">
            <a:extLst>
              <a:ext uri="{FF2B5EF4-FFF2-40B4-BE49-F238E27FC236}">
                <a16:creationId xmlns:a16="http://schemas.microsoft.com/office/drawing/2014/main" id="{6E216D3D-1F1D-478B-B175-00E4CDB10D8E}"/>
              </a:ext>
            </a:extLst>
          </p:cNvPr>
          <p:cNvSpPr txBox="1"/>
          <p:nvPr/>
        </p:nvSpPr>
        <p:spPr>
          <a:xfrm>
            <a:off x="655238" y="1393063"/>
            <a:ext cx="11090157" cy="5154432"/>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We used three datasets for the project.</a:t>
            </a:r>
          </a:p>
          <a:p>
            <a:pPr marL="0" indent="0" algn="l">
              <a:lnSpc>
                <a:spcPts val="1800"/>
              </a:lnSpc>
              <a:spcAft>
                <a:spcPts val="6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b="1" dirty="0">
                <a:solidFill>
                  <a:prstClr val="black">
                    <a:lumMod val="75000"/>
                    <a:lumOff val="25000"/>
                  </a:prstClr>
                </a:solidFill>
                <a:latin typeface="Segoe UI" panose="020B0502040204020203" pitchFamily="34" charset="0"/>
                <a:cs typeface="Segoe UI" panose="020B0502040204020203" pitchFamily="34" charset="0"/>
              </a:rPr>
              <a:t>CHICAGO CRIMINAL ACTIVITY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This dataset reflects reported incidents of crime (with the exception of murders where data exists for each victim) that occurred in the City of Chicago from 2001 to present, minus the most recent seven days. Data is extracted from the Chicago Police Department's CLEAR (Citizen Law Enforcement Analysis and Reporting) system. </a:t>
            </a:r>
          </a:p>
          <a:p>
            <a:pPr>
              <a:lnSpc>
                <a:spcPts val="1800"/>
              </a:lnSpc>
              <a:spcAft>
                <a:spcPts val="600"/>
              </a:spcAft>
            </a:pPr>
            <a:endParaRPr lang="en-US" dirty="0">
              <a:hlinkClick r:id="rId2"/>
            </a:endParaRPr>
          </a:p>
          <a:p>
            <a:pPr>
              <a:lnSpc>
                <a:spcPts val="1800"/>
              </a:lnSpc>
              <a:spcAft>
                <a:spcPts val="600"/>
              </a:spcAft>
            </a:pPr>
            <a:r>
              <a:rPr lang="en-US" dirty="0">
                <a:hlinkClick r:id="rId2"/>
              </a:rPr>
              <a:t>https://data.cityofchicago.org/Public-Safety/Crimes-2001-to-present/ijzp-q8t2</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b="1" dirty="0">
                <a:solidFill>
                  <a:prstClr val="black">
                    <a:lumMod val="75000"/>
                    <a:lumOff val="25000"/>
                  </a:prstClr>
                </a:solidFill>
                <a:latin typeface="Segoe UI" panose="020B0502040204020203" pitchFamily="34" charset="0"/>
                <a:cs typeface="Segoe UI" panose="020B0502040204020203" pitchFamily="34" charset="0"/>
              </a:rPr>
              <a:t>CHICAGO WEATHER CONDITION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This dataset provides weather conditions that covers the duration the CHICAGO CRIMINAL ACTIVITY DATA by various measurement types (such as temperature, cloudiness and pressure etc.)   We get the data set from https://www.meteoblue.com/products/historyplus/download/basel_switzerland_2661604 - the only free data set we found which support as early as 2001 up to 2019.</a:t>
            </a: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indent="0">
              <a:lnSpc>
                <a:spcPts val="1800"/>
              </a:lnSpc>
              <a:spcAft>
                <a:spcPts val="600"/>
              </a:spcAft>
              <a:buNone/>
            </a:pPr>
            <a:r>
              <a:rPr lang="en-US" b="1" dirty="0">
                <a:solidFill>
                  <a:prstClr val="black">
                    <a:lumMod val="75000"/>
                    <a:lumOff val="25000"/>
                  </a:prstClr>
                </a:solidFill>
                <a:latin typeface="Segoe UI" panose="020B0502040204020203" pitchFamily="34" charset="0"/>
                <a:cs typeface="Segoe UI" panose="020B0502040204020203" pitchFamily="34" charset="0"/>
              </a:rPr>
              <a:t>CHICAGO POPULAR ATTRACTION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https://maps.googleapis.com/maps/api/place/textsearch/jsontext search </a:t>
            </a:r>
            <a:r>
              <a:rPr lang="en-US" dirty="0" err="1">
                <a:solidFill>
                  <a:prstClr val="black">
                    <a:lumMod val="75000"/>
                    <a:lumOff val="25000"/>
                  </a:prstClr>
                </a:solidFill>
                <a:latin typeface="Segoe UI" panose="020B0502040204020203" pitchFamily="34" charset="0"/>
                <a:cs typeface="Segoe UI" panose="020B0502040204020203" pitchFamily="34" charset="0"/>
              </a:rPr>
              <a:t>api</a:t>
            </a:r>
            <a:r>
              <a:rPr lang="en-US" dirty="0">
                <a:solidFill>
                  <a:prstClr val="black">
                    <a:lumMod val="75000"/>
                    <a:lumOff val="25000"/>
                  </a:prstClr>
                </a:solidFill>
                <a:latin typeface="Segoe UI" panose="020B0502040204020203" pitchFamily="34" charset="0"/>
                <a:cs typeface="Segoe UI" panose="020B0502040204020203" pitchFamily="34" charset="0"/>
              </a:rPr>
              <a:t> from google maps</a:t>
            </a:r>
          </a:p>
        </p:txBody>
      </p:sp>
      <p:pic>
        <p:nvPicPr>
          <p:cNvPr id="6" name="Picture 5">
            <a:extLst>
              <a:ext uri="{FF2B5EF4-FFF2-40B4-BE49-F238E27FC236}">
                <a16:creationId xmlns:a16="http://schemas.microsoft.com/office/drawing/2014/main" id="{96A9B90F-601B-4720-BE08-EF257EED74BB}"/>
              </a:ext>
            </a:extLst>
          </p:cNvPr>
          <p:cNvPicPr>
            <a:picLocks noChangeAspect="1"/>
          </p:cNvPicPr>
          <p:nvPr/>
        </p:nvPicPr>
        <p:blipFill>
          <a:blip r:embed="rId3"/>
          <a:stretch>
            <a:fillRect/>
          </a:stretch>
        </p:blipFill>
        <p:spPr>
          <a:xfrm>
            <a:off x="9234141" y="3506014"/>
            <a:ext cx="2353425" cy="928529"/>
          </a:xfrm>
          <a:prstGeom prst="rect">
            <a:avLst/>
          </a:prstGeom>
        </p:spPr>
      </p:pic>
      <p:sp>
        <p:nvSpPr>
          <p:cNvPr id="8" name="TextBox 7">
            <a:extLst>
              <a:ext uri="{FF2B5EF4-FFF2-40B4-BE49-F238E27FC236}">
                <a16:creationId xmlns:a16="http://schemas.microsoft.com/office/drawing/2014/main" id="{7961CDFD-9015-4F1E-BC20-AC4DA6C23FD3}"/>
              </a:ext>
            </a:extLst>
          </p:cNvPr>
          <p:cNvSpPr txBox="1"/>
          <p:nvPr/>
        </p:nvSpPr>
        <p:spPr>
          <a:xfrm>
            <a:off x="10498485"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289330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B63B-2487-465C-9A9C-F2647F2798A4}"/>
              </a:ext>
            </a:extLst>
          </p:cNvPr>
          <p:cNvSpPr>
            <a:spLocks noGrp="1"/>
          </p:cNvSpPr>
          <p:nvPr>
            <p:ph type="title"/>
          </p:nvPr>
        </p:nvSpPr>
        <p:spPr/>
        <p:txBody>
          <a:bodyPr/>
          <a:lstStyle/>
          <a:p>
            <a:r>
              <a:rPr lang="en-US" dirty="0"/>
              <a:t>Fact checks or plots to match news articles and Wikipedia numbers</a:t>
            </a:r>
          </a:p>
        </p:txBody>
      </p:sp>
      <p:pic>
        <p:nvPicPr>
          <p:cNvPr id="3" name="Picture 2">
            <a:extLst>
              <a:ext uri="{FF2B5EF4-FFF2-40B4-BE49-F238E27FC236}">
                <a16:creationId xmlns:a16="http://schemas.microsoft.com/office/drawing/2014/main" id="{3602081E-ADDF-4790-A6E3-32E23C3A18E3}"/>
              </a:ext>
            </a:extLst>
          </p:cNvPr>
          <p:cNvPicPr/>
          <p:nvPr/>
        </p:nvPicPr>
        <p:blipFill>
          <a:blip r:embed="rId2"/>
          <a:stretch>
            <a:fillRect/>
          </a:stretch>
        </p:blipFill>
        <p:spPr>
          <a:xfrm>
            <a:off x="4483982" y="1981269"/>
            <a:ext cx="6398273" cy="3866091"/>
          </a:xfrm>
          <a:prstGeom prst="rect">
            <a:avLst/>
          </a:prstGeom>
        </p:spPr>
      </p:pic>
      <p:sp>
        <p:nvSpPr>
          <p:cNvPr id="4" name="TextBox 3">
            <a:extLst>
              <a:ext uri="{FF2B5EF4-FFF2-40B4-BE49-F238E27FC236}">
                <a16:creationId xmlns:a16="http://schemas.microsoft.com/office/drawing/2014/main" id="{4886CDCC-3BFF-4A6C-BCA3-B31D96181FC9}"/>
              </a:ext>
            </a:extLst>
          </p:cNvPr>
          <p:cNvSpPr txBox="1"/>
          <p:nvPr/>
        </p:nvSpPr>
        <p:spPr>
          <a:xfrm>
            <a:off x="1002417" y="1936376"/>
            <a:ext cx="2068402" cy="283121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79C57BC6-6B84-4DD0-9F8F-67DEF80A14B6}"/>
              </a:ext>
            </a:extLst>
          </p:cNvPr>
          <p:cNvSpPr txBox="1"/>
          <p:nvPr/>
        </p:nvSpPr>
        <p:spPr>
          <a:xfrm>
            <a:off x="557442" y="1983150"/>
            <a:ext cx="3481565" cy="3955881"/>
          </a:xfrm>
          <a:prstGeom prst="rect">
            <a:avLst/>
          </a:prstGeom>
        </p:spPr>
        <p:txBody>
          <a:bodyPr vert="horz" wrap="square" lIns="91440" tIns="45720" rIns="91440" bIns="45720" rtlCol="0">
            <a:noAutofit/>
          </a:bodyPr>
          <a:lstStyle/>
          <a:p>
            <a:pPr>
              <a:lnSpc>
                <a:spcPts val="1800"/>
              </a:lnSpc>
              <a:spcAft>
                <a:spcPts val="600"/>
              </a:spcAft>
            </a:pPr>
            <a:r>
              <a:rPr lang="en-US" dirty="0">
                <a:hlinkClick r:id="rId3"/>
              </a:rPr>
              <a:t>https://en.wikipedia.org/wiki/Crime_in_Chicago</a:t>
            </a:r>
            <a:endParaRPr lang="en-US" dirty="0"/>
          </a:p>
          <a:p>
            <a:pPr>
              <a:lnSpc>
                <a:spcPts val="1800"/>
              </a:lnSpc>
              <a:spcAft>
                <a:spcPts val="600"/>
              </a:spcAft>
            </a:pPr>
            <a:r>
              <a:rPr lang="en-US" dirty="0"/>
              <a:t>Chicago was responsible for nearly half of 2016's increase in homicides in the US, though the nation's crime rates remain near historic lows</a:t>
            </a:r>
          </a:p>
          <a:p>
            <a:pPr>
              <a:lnSpc>
                <a:spcPts val="1800"/>
              </a:lnSpc>
              <a:spcAft>
                <a:spcPts val="600"/>
              </a:spcAft>
            </a:pPr>
            <a:endParaRPr lang="en-US" dirty="0"/>
          </a:p>
          <a:p>
            <a:pPr>
              <a:lnSpc>
                <a:spcPts val="1800"/>
              </a:lnSpc>
              <a:spcAft>
                <a:spcPts val="600"/>
              </a:spcAft>
            </a:pPr>
            <a:endParaRPr lang="en-US" sz="1200" dirty="0"/>
          </a:p>
          <a:p>
            <a:pPr>
              <a:lnSpc>
                <a:spcPts val="1800"/>
              </a:lnSpc>
              <a:spcAft>
                <a:spcPts val="600"/>
              </a:spcAft>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CB63B1E-3877-422B-AF52-5BCBB8EA9B5C}"/>
              </a:ext>
            </a:extLst>
          </p:cNvPr>
          <p:cNvPicPr>
            <a:picLocks noChangeAspect="1"/>
          </p:cNvPicPr>
          <p:nvPr/>
        </p:nvPicPr>
        <p:blipFill>
          <a:blip r:embed="rId4"/>
          <a:stretch>
            <a:fillRect/>
          </a:stretch>
        </p:blipFill>
        <p:spPr>
          <a:xfrm>
            <a:off x="10316092" y="1835541"/>
            <a:ext cx="1424414" cy="4251101"/>
          </a:xfrm>
          <a:prstGeom prst="rect">
            <a:avLst/>
          </a:prstGeom>
        </p:spPr>
      </p:pic>
      <p:sp>
        <p:nvSpPr>
          <p:cNvPr id="9" name="TextBox 8">
            <a:extLst>
              <a:ext uri="{FF2B5EF4-FFF2-40B4-BE49-F238E27FC236}">
                <a16:creationId xmlns:a16="http://schemas.microsoft.com/office/drawing/2014/main" id="{8B2712CA-A90F-4179-8C2F-EF60A3384BB2}"/>
              </a:ext>
            </a:extLst>
          </p:cNvPr>
          <p:cNvSpPr txBox="1"/>
          <p:nvPr/>
        </p:nvSpPr>
        <p:spPr>
          <a:xfrm>
            <a:off x="374788" y="6249815"/>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340753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F8CB-42D6-4FD4-82AB-9F907D18A037}"/>
              </a:ext>
            </a:extLst>
          </p:cNvPr>
          <p:cNvSpPr>
            <a:spLocks noGrp="1"/>
          </p:cNvSpPr>
          <p:nvPr>
            <p:ph type="title"/>
          </p:nvPr>
        </p:nvSpPr>
        <p:spPr/>
        <p:txBody>
          <a:bodyPr/>
          <a:lstStyle/>
          <a:p>
            <a:r>
              <a:rPr lang="en-US" dirty="0"/>
              <a:t>Criminal activities increase with clement weather conditions.</a:t>
            </a:r>
          </a:p>
        </p:txBody>
      </p:sp>
      <p:pic>
        <p:nvPicPr>
          <p:cNvPr id="4" name="Picture 3" descr="A close up of a map&#10;&#10;Description automatically generated">
            <a:extLst>
              <a:ext uri="{FF2B5EF4-FFF2-40B4-BE49-F238E27FC236}">
                <a16:creationId xmlns:a16="http://schemas.microsoft.com/office/drawing/2014/main" id="{A190E446-C529-4312-829F-691FA03BA44E}"/>
              </a:ext>
            </a:extLst>
          </p:cNvPr>
          <p:cNvPicPr>
            <a:picLocks noChangeAspect="1"/>
          </p:cNvPicPr>
          <p:nvPr/>
        </p:nvPicPr>
        <p:blipFill>
          <a:blip r:embed="rId2"/>
          <a:stretch>
            <a:fillRect/>
          </a:stretch>
        </p:blipFill>
        <p:spPr>
          <a:xfrm>
            <a:off x="526427" y="1317547"/>
            <a:ext cx="5934903" cy="2791215"/>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3171DE1A-BD62-4909-9F84-A95954446D0C}"/>
              </a:ext>
            </a:extLst>
          </p:cNvPr>
          <p:cNvPicPr>
            <a:picLocks noChangeAspect="1"/>
          </p:cNvPicPr>
          <p:nvPr/>
        </p:nvPicPr>
        <p:blipFill>
          <a:blip r:embed="rId3"/>
          <a:stretch>
            <a:fillRect/>
          </a:stretch>
        </p:blipFill>
        <p:spPr>
          <a:xfrm>
            <a:off x="6378460" y="1359811"/>
            <a:ext cx="5287113" cy="2800741"/>
          </a:xfrm>
          <a:prstGeom prst="rect">
            <a:avLst/>
          </a:prstGeom>
        </p:spPr>
      </p:pic>
    </p:spTree>
    <p:extLst>
      <p:ext uri="{BB962C8B-B14F-4D97-AF65-F5344CB8AC3E}">
        <p14:creationId xmlns:p14="http://schemas.microsoft.com/office/powerpoint/2010/main" val="3720117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2CDFA8-91BA-458C-AAFD-4F79512171BC}"/>
              </a:ext>
            </a:extLst>
          </p:cNvPr>
          <p:cNvSpPr txBox="1"/>
          <p:nvPr/>
        </p:nvSpPr>
        <p:spPr>
          <a:xfrm>
            <a:off x="3550024" y="3332425"/>
            <a:ext cx="6068291" cy="244003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6600" dirty="0">
                <a:solidFill>
                  <a:prstClr val="black">
                    <a:lumMod val="75000"/>
                    <a:lumOff val="25000"/>
                  </a:prstClr>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21782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5792-27B7-4429-BA3F-4AC842B746B7}"/>
              </a:ext>
            </a:extLst>
          </p:cNvPr>
          <p:cNvSpPr>
            <a:spLocks noGrp="1"/>
          </p:cNvSpPr>
          <p:nvPr>
            <p:ph type="title"/>
          </p:nvPr>
        </p:nvSpPr>
        <p:spPr/>
        <p:txBody>
          <a:bodyPr/>
          <a:lstStyle/>
          <a:p>
            <a:r>
              <a:rPr lang="en-US" dirty="0"/>
              <a:t>Challenges in the project</a:t>
            </a:r>
          </a:p>
        </p:txBody>
      </p:sp>
      <p:sp>
        <p:nvSpPr>
          <p:cNvPr id="3" name="TextBox 2">
            <a:extLst>
              <a:ext uri="{FF2B5EF4-FFF2-40B4-BE49-F238E27FC236}">
                <a16:creationId xmlns:a16="http://schemas.microsoft.com/office/drawing/2014/main" id="{BB548B20-B8C8-4E2B-8534-2FCA62DF84C7}"/>
              </a:ext>
            </a:extLst>
          </p:cNvPr>
          <p:cNvSpPr txBox="1"/>
          <p:nvPr/>
        </p:nvSpPr>
        <p:spPr>
          <a:xfrm>
            <a:off x="772594" y="1545189"/>
            <a:ext cx="10738087" cy="4439975"/>
          </a:xfrm>
          <a:prstGeom prst="rect">
            <a:avLst/>
          </a:prstGeom>
        </p:spPr>
        <p:txBody>
          <a:bodyPr vert="horz" wrap="square" lIns="91440" tIns="45720" rIns="91440" bIns="45720" rtlCol="0">
            <a:noAutofit/>
          </a:bodyPr>
          <a:lstStyle/>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Humongous dataset – Chicago crime dataset has 6.9 million records to process.</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Git source control and merging everyone's code under the widget.</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Unlimited scope for the datasets.</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Establishing relationship between the weather and crime on the particular day.  Weather data wasn’t available easily.</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Manage google map API calls efficiently.</a:t>
            </a:r>
          </a:p>
        </p:txBody>
      </p:sp>
      <p:sp>
        <p:nvSpPr>
          <p:cNvPr id="4" name="TextBox 3">
            <a:extLst>
              <a:ext uri="{FF2B5EF4-FFF2-40B4-BE49-F238E27FC236}">
                <a16:creationId xmlns:a16="http://schemas.microsoft.com/office/drawing/2014/main" id="{BAF557AC-A1E8-4EB1-A49E-CB800731F3DF}"/>
              </a:ext>
            </a:extLst>
          </p:cNvPr>
          <p:cNvSpPr txBox="1"/>
          <p:nvPr/>
        </p:nvSpPr>
        <p:spPr>
          <a:xfrm>
            <a:off x="10498485"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29783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EDDD-6338-4979-BABF-E279796F7589}"/>
              </a:ext>
            </a:extLst>
          </p:cNvPr>
          <p:cNvSpPr>
            <a:spLocks noGrp="1"/>
          </p:cNvSpPr>
          <p:nvPr>
            <p:ph type="title"/>
          </p:nvPr>
        </p:nvSpPr>
        <p:spPr/>
        <p:txBody>
          <a:bodyPr/>
          <a:lstStyle/>
          <a:p>
            <a:r>
              <a:rPr lang="en-US" dirty="0"/>
              <a:t>Crime count for every month </a:t>
            </a:r>
          </a:p>
        </p:txBody>
      </p:sp>
      <p:sp>
        <p:nvSpPr>
          <p:cNvPr id="3" name="TextBox 2">
            <a:extLst>
              <a:ext uri="{FF2B5EF4-FFF2-40B4-BE49-F238E27FC236}">
                <a16:creationId xmlns:a16="http://schemas.microsoft.com/office/drawing/2014/main" id="{62A17BA4-48ED-45BA-90ED-290EFB360E77}"/>
              </a:ext>
            </a:extLst>
          </p:cNvPr>
          <p:cNvSpPr txBox="1"/>
          <p:nvPr/>
        </p:nvSpPr>
        <p:spPr>
          <a:xfrm>
            <a:off x="953519" y="1554969"/>
            <a:ext cx="4850721" cy="992637"/>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DE87C098-25B1-4AB4-B603-9E398D579F70}"/>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
        <p:nvSpPr>
          <p:cNvPr id="6" name="Rectangle 5">
            <a:extLst>
              <a:ext uri="{FF2B5EF4-FFF2-40B4-BE49-F238E27FC236}">
                <a16:creationId xmlns:a16="http://schemas.microsoft.com/office/drawing/2014/main" id="{1EC85955-EDAB-43FA-88B1-D0F7B70CEED8}"/>
              </a:ext>
            </a:extLst>
          </p:cNvPr>
          <p:cNvSpPr/>
          <p:nvPr/>
        </p:nvSpPr>
        <p:spPr>
          <a:xfrm>
            <a:off x="696684" y="1403443"/>
            <a:ext cx="10934483" cy="671915"/>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Story telling : </a:t>
            </a:r>
            <a:r>
              <a:rPr lang="en-US" dirty="0">
                <a:latin typeface="Calibri" panose="020F0502020204030204" pitchFamily="34" charset="0"/>
                <a:ea typeface="Calibri" panose="020F0502020204030204" pitchFamily="34" charset="0"/>
                <a:cs typeface="Times New Roman" panose="02020603050405020304" pitchFamily="18" charset="0"/>
              </a:rPr>
              <a:t>We were interested in analyzing the occurrence and trend of the top five types of crimes based on reports logged by the City of Chicago and their trend over time and season (months). </a:t>
            </a:r>
          </a:p>
        </p:txBody>
      </p:sp>
      <p:graphicFrame>
        <p:nvGraphicFramePr>
          <p:cNvPr id="7" name="Table 6">
            <a:extLst>
              <a:ext uri="{FF2B5EF4-FFF2-40B4-BE49-F238E27FC236}">
                <a16:creationId xmlns:a16="http://schemas.microsoft.com/office/drawing/2014/main" id="{6230D468-8DC5-40A0-9D08-5F0D57CE74C3}"/>
              </a:ext>
            </a:extLst>
          </p:cNvPr>
          <p:cNvGraphicFramePr>
            <a:graphicFrameLocks noGrp="1"/>
          </p:cNvGraphicFramePr>
          <p:nvPr>
            <p:extLst>
              <p:ext uri="{D42A27DB-BD31-4B8C-83A1-F6EECF244321}">
                <p14:modId xmlns:p14="http://schemas.microsoft.com/office/powerpoint/2010/main" val="3319939960"/>
              </p:ext>
            </p:extLst>
          </p:nvPr>
        </p:nvGraphicFramePr>
        <p:xfrm>
          <a:off x="953519" y="2339558"/>
          <a:ext cx="5580451" cy="2178883"/>
        </p:xfrm>
        <a:graphic>
          <a:graphicData uri="http://schemas.openxmlformats.org/drawingml/2006/table">
            <a:tbl>
              <a:tblPr firstRow="1" firstCol="1" bandRow="1">
                <a:tableStyleId>{5C22544A-7EE6-4342-B048-85BDC9FD1C3A}</a:tableStyleId>
              </a:tblPr>
              <a:tblGrid>
                <a:gridCol w="1266127">
                  <a:extLst>
                    <a:ext uri="{9D8B030D-6E8A-4147-A177-3AD203B41FA5}">
                      <a16:colId xmlns:a16="http://schemas.microsoft.com/office/drawing/2014/main" val="1540803638"/>
                    </a:ext>
                  </a:extLst>
                </a:gridCol>
                <a:gridCol w="2272696">
                  <a:extLst>
                    <a:ext uri="{9D8B030D-6E8A-4147-A177-3AD203B41FA5}">
                      <a16:colId xmlns:a16="http://schemas.microsoft.com/office/drawing/2014/main" val="4070550808"/>
                    </a:ext>
                  </a:extLst>
                </a:gridCol>
                <a:gridCol w="2041628">
                  <a:extLst>
                    <a:ext uri="{9D8B030D-6E8A-4147-A177-3AD203B41FA5}">
                      <a16:colId xmlns:a16="http://schemas.microsoft.com/office/drawing/2014/main" val="1516621865"/>
                    </a:ext>
                  </a:extLst>
                </a:gridCol>
              </a:tblGrid>
              <a:tr h="540553">
                <a:tc>
                  <a:txBody>
                    <a:bodyPr/>
                    <a:lstStyle/>
                    <a:p>
                      <a:pPr marL="0" marR="0" algn="l">
                        <a:lnSpc>
                          <a:spcPct val="107000"/>
                        </a:lnSpc>
                        <a:spcBef>
                          <a:spcPts val="600"/>
                        </a:spcBef>
                        <a:spcAft>
                          <a:spcPts val="600"/>
                        </a:spcAft>
                      </a:pPr>
                      <a:r>
                        <a:rPr lang="en-US" sz="1200" dirty="0">
                          <a:effectLst/>
                        </a:rPr>
                        <a:t>Crime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200" dirty="0">
                          <a:effectLst/>
                        </a:rPr>
                        <a:t>Occurrences during the Entire Timeframe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200">
                          <a:effectLst/>
                        </a:rPr>
                        <a:t>Percent of 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289716"/>
                  </a:ext>
                </a:extLst>
              </a:tr>
              <a:tr h="241265">
                <a:tc>
                  <a:txBody>
                    <a:bodyPr/>
                    <a:lstStyle/>
                    <a:p>
                      <a:pPr marL="0" marR="0" algn="l">
                        <a:lnSpc>
                          <a:spcPct val="107000"/>
                        </a:lnSpc>
                        <a:spcBef>
                          <a:spcPts val="600"/>
                        </a:spcBef>
                        <a:spcAft>
                          <a:spcPts val="600"/>
                        </a:spcAft>
                      </a:pPr>
                      <a:r>
                        <a:rPr lang="en-US" sz="1100">
                          <a:effectLst/>
                        </a:rPr>
                        <a:t>Theft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1,453,930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21.1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8928012"/>
                  </a:ext>
                </a:extLst>
              </a:tr>
              <a:tr h="241265">
                <a:tc>
                  <a:txBody>
                    <a:bodyPr/>
                    <a:lstStyle/>
                    <a:p>
                      <a:pPr marL="0" marR="0" algn="l">
                        <a:lnSpc>
                          <a:spcPct val="107000"/>
                        </a:lnSpc>
                        <a:spcBef>
                          <a:spcPts val="600"/>
                        </a:spcBef>
                        <a:spcAft>
                          <a:spcPts val="600"/>
                        </a:spcAft>
                      </a:pPr>
                      <a:r>
                        <a:rPr lang="en-US" sz="1100">
                          <a:effectLst/>
                        </a:rPr>
                        <a:t>Battery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1,260,969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18.2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2514646"/>
                  </a:ext>
                </a:extLst>
              </a:tr>
              <a:tr h="432005">
                <a:tc>
                  <a:txBody>
                    <a:bodyPr/>
                    <a:lstStyle/>
                    <a:p>
                      <a:pPr marL="0" marR="0" algn="l">
                        <a:lnSpc>
                          <a:spcPct val="107000"/>
                        </a:lnSpc>
                        <a:spcBef>
                          <a:spcPts val="600"/>
                        </a:spcBef>
                        <a:spcAft>
                          <a:spcPts val="600"/>
                        </a:spcAft>
                      </a:pPr>
                      <a:r>
                        <a:rPr lang="en-US" sz="1100">
                          <a:effectLst/>
                        </a:rPr>
                        <a:t>Criminal Damage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786,779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3652978"/>
                  </a:ext>
                </a:extLst>
              </a:tr>
              <a:tr h="241265">
                <a:tc>
                  <a:txBody>
                    <a:bodyPr/>
                    <a:lstStyle/>
                    <a:p>
                      <a:pPr marL="0" marR="0" algn="l">
                        <a:lnSpc>
                          <a:spcPct val="107000"/>
                        </a:lnSpc>
                        <a:spcBef>
                          <a:spcPts val="600"/>
                        </a:spcBef>
                        <a:spcAft>
                          <a:spcPts val="600"/>
                        </a:spcAft>
                      </a:pPr>
                      <a:r>
                        <a:rPr lang="en-US" sz="1100">
                          <a:effectLst/>
                        </a:rPr>
                        <a:t>Narcotics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719,644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7979955"/>
                  </a:ext>
                </a:extLst>
              </a:tr>
              <a:tr h="241265">
                <a:tc>
                  <a:txBody>
                    <a:bodyPr/>
                    <a:lstStyle/>
                    <a:p>
                      <a:pPr marL="0" marR="0" algn="l">
                        <a:lnSpc>
                          <a:spcPct val="107000"/>
                        </a:lnSpc>
                        <a:spcBef>
                          <a:spcPts val="600"/>
                        </a:spcBef>
                        <a:spcAft>
                          <a:spcPts val="600"/>
                        </a:spcAft>
                      </a:pPr>
                      <a:r>
                        <a:rPr lang="en-US" sz="1100">
                          <a:effectLst/>
                        </a:rPr>
                        <a:t>Assault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430,611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7760916"/>
                  </a:ext>
                </a:extLst>
              </a:tr>
              <a:tr h="241265">
                <a:tc>
                  <a:txBody>
                    <a:bodyPr/>
                    <a:lstStyle/>
                    <a:p>
                      <a:pPr marL="0" marR="0" algn="l">
                        <a:lnSpc>
                          <a:spcPct val="107000"/>
                        </a:lnSpc>
                        <a:spcBef>
                          <a:spcPts val="600"/>
                        </a:spcBef>
                        <a:spcAft>
                          <a:spcPts val="600"/>
                        </a:spcAft>
                      </a:pPr>
                      <a:r>
                        <a:rPr lang="en-US" sz="1100">
                          <a:effectLst/>
                        </a:rPr>
                        <a:t>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4,651,933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67.3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040282"/>
                  </a:ext>
                </a:extLst>
              </a:tr>
            </a:tbl>
          </a:graphicData>
        </a:graphic>
      </p:graphicFrame>
      <p:sp>
        <p:nvSpPr>
          <p:cNvPr id="8" name="Rectangle 7">
            <a:extLst>
              <a:ext uri="{FF2B5EF4-FFF2-40B4-BE49-F238E27FC236}">
                <a16:creationId xmlns:a16="http://schemas.microsoft.com/office/drawing/2014/main" id="{D8792669-4285-48D1-9B05-059593E12E52}"/>
              </a:ext>
            </a:extLst>
          </p:cNvPr>
          <p:cNvSpPr/>
          <p:nvPr/>
        </p:nvSpPr>
        <p:spPr>
          <a:xfrm>
            <a:off x="6533970" y="2455818"/>
            <a:ext cx="5097197" cy="156100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It is true that other categories of crime, chiefly homicide, though less in number have a higher degree of severity. However, the selection of the top five crimes was based entirely on the number of occurrences.</a:t>
            </a:r>
          </a:p>
        </p:txBody>
      </p:sp>
    </p:spTree>
    <p:extLst>
      <p:ext uri="{BB962C8B-B14F-4D97-AF65-F5344CB8AC3E}">
        <p14:creationId xmlns:p14="http://schemas.microsoft.com/office/powerpoint/2010/main" val="47113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4FFA-7850-4F2F-BCA4-510699D6801E}"/>
              </a:ext>
            </a:extLst>
          </p:cNvPr>
          <p:cNvSpPr>
            <a:spLocks noGrp="1"/>
          </p:cNvSpPr>
          <p:nvPr>
            <p:ph type="title"/>
          </p:nvPr>
        </p:nvSpPr>
        <p:spPr/>
        <p:txBody>
          <a:bodyPr/>
          <a:lstStyle/>
          <a:p>
            <a:r>
              <a:rPr lang="en-US" dirty="0"/>
              <a:t>Inference from the Analysis</a:t>
            </a:r>
          </a:p>
        </p:txBody>
      </p:sp>
      <p:pic>
        <p:nvPicPr>
          <p:cNvPr id="5" name="Picture 4">
            <a:extLst>
              <a:ext uri="{FF2B5EF4-FFF2-40B4-BE49-F238E27FC236}">
                <a16:creationId xmlns:a16="http://schemas.microsoft.com/office/drawing/2014/main" id="{FFA6F2E1-00DB-4AAA-AA7A-84C4389F36A1}"/>
              </a:ext>
            </a:extLst>
          </p:cNvPr>
          <p:cNvPicPr>
            <a:picLocks noChangeAspect="1"/>
          </p:cNvPicPr>
          <p:nvPr/>
        </p:nvPicPr>
        <p:blipFill>
          <a:blip r:embed="rId2"/>
          <a:stretch>
            <a:fillRect/>
          </a:stretch>
        </p:blipFill>
        <p:spPr>
          <a:xfrm>
            <a:off x="326600" y="1386548"/>
            <a:ext cx="6727343" cy="4591015"/>
          </a:xfrm>
          <a:prstGeom prst="rect">
            <a:avLst/>
          </a:prstGeom>
        </p:spPr>
      </p:pic>
      <p:sp>
        <p:nvSpPr>
          <p:cNvPr id="7" name="TextBox 6">
            <a:extLst>
              <a:ext uri="{FF2B5EF4-FFF2-40B4-BE49-F238E27FC236}">
                <a16:creationId xmlns:a16="http://schemas.microsoft.com/office/drawing/2014/main" id="{8F7AB383-11B1-411B-9AFE-F553A2D7F16B}"/>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187607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51CD-3B70-424C-B4AD-219E064D428E}"/>
              </a:ext>
            </a:extLst>
          </p:cNvPr>
          <p:cNvSpPr>
            <a:spLocks noGrp="1"/>
          </p:cNvSpPr>
          <p:nvPr>
            <p:ph type="title"/>
          </p:nvPr>
        </p:nvSpPr>
        <p:spPr/>
        <p:txBody>
          <a:bodyPr/>
          <a:lstStyle/>
          <a:p>
            <a:r>
              <a:rPr lang="en-US" dirty="0"/>
              <a:t>Inference plot</a:t>
            </a:r>
          </a:p>
        </p:txBody>
      </p:sp>
      <p:pic>
        <p:nvPicPr>
          <p:cNvPr id="3" name="Picture 2">
            <a:extLst>
              <a:ext uri="{FF2B5EF4-FFF2-40B4-BE49-F238E27FC236}">
                <a16:creationId xmlns:a16="http://schemas.microsoft.com/office/drawing/2014/main" id="{9A895762-3E9B-4905-AC33-D03E18FE04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4435" y="1321962"/>
            <a:ext cx="11443908" cy="5131090"/>
          </a:xfrm>
          <a:prstGeom prst="rect">
            <a:avLst/>
          </a:prstGeom>
        </p:spPr>
      </p:pic>
      <p:sp>
        <p:nvSpPr>
          <p:cNvPr id="4" name="TextBox 3">
            <a:extLst>
              <a:ext uri="{FF2B5EF4-FFF2-40B4-BE49-F238E27FC236}">
                <a16:creationId xmlns:a16="http://schemas.microsoft.com/office/drawing/2014/main" id="{B73E57D7-1D2C-4516-8DAD-3C87CA68C7FB}"/>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407334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0C5-B27F-4323-9E5E-2EB2DE4C4F47}"/>
              </a:ext>
            </a:extLst>
          </p:cNvPr>
          <p:cNvSpPr>
            <a:spLocks noGrp="1"/>
          </p:cNvSpPr>
          <p:nvPr>
            <p:ph type="title"/>
          </p:nvPr>
        </p:nvSpPr>
        <p:spPr/>
        <p:txBody>
          <a:bodyPr/>
          <a:lstStyle/>
          <a:p>
            <a:r>
              <a:rPr lang="en-US" dirty="0"/>
              <a:t>Inference from the Analysis</a:t>
            </a:r>
          </a:p>
        </p:txBody>
      </p:sp>
      <p:sp>
        <p:nvSpPr>
          <p:cNvPr id="3" name="Rectangle 2">
            <a:extLst>
              <a:ext uri="{FF2B5EF4-FFF2-40B4-BE49-F238E27FC236}">
                <a16:creationId xmlns:a16="http://schemas.microsoft.com/office/drawing/2014/main" id="{35D8ABA1-4C28-48CD-BE65-5A9E4B876041}"/>
              </a:ext>
            </a:extLst>
          </p:cNvPr>
          <p:cNvSpPr/>
          <p:nvPr/>
        </p:nvSpPr>
        <p:spPr>
          <a:xfrm>
            <a:off x="869114" y="1356100"/>
            <a:ext cx="4612061" cy="440787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Following inferences were made based on the analysis:</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of the selected crimes take place during the time when clement weather conditions prevail (May through August)</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However, December and January show a much higher level of “thefts” compared to the other slow months; possibly triggered by the Holiday Season</a:t>
            </a:r>
          </a:p>
          <a:p>
            <a:pPr marL="342900" marR="0" lvl="0" indent="-342900">
              <a:lnSpc>
                <a:spcPct val="107000"/>
              </a:lnSpc>
              <a:spcBef>
                <a:spcPts val="0"/>
              </a:spcBef>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five crimes have been showing a decreasing trend since 2001 which is the first year of the dataset</a:t>
            </a:r>
          </a:p>
          <a:p>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A273E306-9BB9-4A8F-881C-C768306B82C5}"/>
              </a:ext>
            </a:extLst>
          </p:cNvPr>
          <p:cNvPicPr/>
          <p:nvPr/>
        </p:nvPicPr>
        <p:blipFill>
          <a:blip r:embed="rId2">
            <a:extLst>
              <a:ext uri="{28A0092B-C50C-407E-A947-70E740481C1C}">
                <a14:useLocalDpi xmlns:a14="http://schemas.microsoft.com/office/drawing/2010/main" val="0"/>
              </a:ext>
            </a:extLst>
          </a:blip>
          <a:stretch>
            <a:fillRect/>
          </a:stretch>
        </p:blipFill>
        <p:spPr>
          <a:xfrm>
            <a:off x="5643966" y="1307025"/>
            <a:ext cx="5943600" cy="4754880"/>
          </a:xfrm>
          <a:prstGeom prst="rect">
            <a:avLst/>
          </a:prstGeom>
        </p:spPr>
      </p:pic>
      <p:sp>
        <p:nvSpPr>
          <p:cNvPr id="5" name="TextBox 4">
            <a:extLst>
              <a:ext uri="{FF2B5EF4-FFF2-40B4-BE49-F238E27FC236}">
                <a16:creationId xmlns:a16="http://schemas.microsoft.com/office/drawing/2014/main" id="{A105C565-795E-4D5C-B681-E7CCAE773F07}"/>
              </a:ext>
            </a:extLst>
          </p:cNvPr>
          <p:cNvSpPr txBox="1"/>
          <p:nvPr/>
        </p:nvSpPr>
        <p:spPr>
          <a:xfrm>
            <a:off x="438716" y="6221636"/>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403750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7DD5E-3CBF-46E9-B515-B87FED22AB6D}"/>
              </a:ext>
            </a:extLst>
          </p:cNvPr>
          <p:cNvSpPr>
            <a:spLocks noGrp="1"/>
          </p:cNvSpPr>
          <p:nvPr>
            <p:ph type="title"/>
          </p:nvPr>
        </p:nvSpPr>
        <p:spPr/>
        <p:txBody>
          <a:bodyPr/>
          <a:lstStyle/>
          <a:p>
            <a:r>
              <a:rPr lang="en-US" dirty="0"/>
              <a:t>Effects of weather on crime</a:t>
            </a:r>
          </a:p>
        </p:txBody>
      </p:sp>
      <p:sp>
        <p:nvSpPr>
          <p:cNvPr id="3" name="Rectangle 2">
            <a:extLst>
              <a:ext uri="{FF2B5EF4-FFF2-40B4-BE49-F238E27FC236}">
                <a16:creationId xmlns:a16="http://schemas.microsoft.com/office/drawing/2014/main" id="{41715BA9-E00C-44DB-95DB-57E2C56891D2}"/>
              </a:ext>
            </a:extLst>
          </p:cNvPr>
          <p:cNvSpPr/>
          <p:nvPr/>
        </p:nvSpPr>
        <p:spPr>
          <a:xfrm>
            <a:off x="604434" y="1366635"/>
            <a:ext cx="10818231" cy="3416320"/>
          </a:xfrm>
          <a:prstGeom prst="rect">
            <a:avLst/>
          </a:prstGeom>
        </p:spPr>
        <p:txBody>
          <a:bodyPr wrap="square">
            <a:spAutoFit/>
          </a:bodyPr>
          <a:lstStyle/>
          <a:p>
            <a:r>
              <a:rPr lang="en-US" b="1" dirty="0"/>
              <a:t>Story telling:</a:t>
            </a:r>
          </a:p>
          <a:p>
            <a:pPr marL="285750" indent="-285750">
              <a:buFont typeface="Arial" panose="020B0604020202020204" pitchFamily="34" charset="0"/>
              <a:buChar char="•"/>
            </a:pPr>
            <a:r>
              <a:rPr lang="en-US" dirty="0"/>
              <a:t>To check if weather conditions played a role on the crime rate and crime types.</a:t>
            </a:r>
          </a:p>
          <a:p>
            <a:endParaRPr lang="en-US" dirty="0"/>
          </a:p>
          <a:p>
            <a:r>
              <a:rPr lang="en-US" dirty="0"/>
              <a:t>The seasonal cycle of Chicago crime peaks during summer months, but not all types of crime are equally </a:t>
            </a:r>
          </a:p>
          <a:p>
            <a:r>
              <a:rPr lang="en-US" dirty="0"/>
              <a:t>susceptible to changes in temperature.</a:t>
            </a:r>
          </a:p>
          <a:p>
            <a:r>
              <a:rPr lang="en-US" dirty="0"/>
              <a:t>We looked at Chicago police crime data from a start date(Picked from the widget) to end date([picked from the widget), some million incidents, from homicides and battery to narcotics and theft. </a:t>
            </a:r>
          </a:p>
          <a:p>
            <a:r>
              <a:rPr lang="en-US" dirty="0"/>
              <a:t>Correlating those day-by-day crime records with changes daily temperature shows some types of crime are much more likely to increase when the weather is hotter and decrease when cooler.</a:t>
            </a:r>
          </a:p>
          <a:p>
            <a:endParaRPr lang="en-US" dirty="0"/>
          </a:p>
          <a:p>
            <a:r>
              <a:rPr lang="en-US" dirty="0"/>
              <a:t>Source: News articles- Chicago tribune, Wikipedia.</a:t>
            </a:r>
          </a:p>
          <a:p>
            <a:endParaRPr lang="en-US" dirty="0"/>
          </a:p>
        </p:txBody>
      </p:sp>
      <p:sp>
        <p:nvSpPr>
          <p:cNvPr id="4" name="TextBox 3">
            <a:extLst>
              <a:ext uri="{FF2B5EF4-FFF2-40B4-BE49-F238E27FC236}">
                <a16:creationId xmlns:a16="http://schemas.microsoft.com/office/drawing/2014/main" id="{43953809-955B-4A3C-90E0-8E13CEE53959}"/>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409212164"/>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Bring your presentations to life with 3D_AAS_v3" id="{16D6C460-65F3-4DF8-AE87-56541C30C8AE}" vid="{B7832409-F369-484D-AD9D-1F570206E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774A73-0280-47B7-9E46-5069D2220801}">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71af3243-3dd4-4a8d-8c0d-dd76da1f02a5"/>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406286C1-23B0-486D-BA90-391FEFBD8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126FF7-C1F4-4C68-B9E0-A1BEBFA97A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1230</Words>
  <Application>Microsoft Office PowerPoint</Application>
  <PresentationFormat>Widescreen</PresentationFormat>
  <Paragraphs>144</Paragraphs>
  <Slides>32</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Franklin Gothic Book</vt:lpstr>
      <vt:lpstr>Microsoft Sans Serif</vt:lpstr>
      <vt:lpstr>Roboto</vt:lpstr>
      <vt:lpstr>Segoe UI</vt:lpstr>
      <vt:lpstr>Segoe UI Light</vt:lpstr>
      <vt:lpstr>Symbol</vt:lpstr>
      <vt:lpstr>Wingdings</vt:lpstr>
      <vt:lpstr>Get Started with 3D</vt:lpstr>
      <vt:lpstr>Project 01- Crimes in Chicago from 2001 to 2019</vt:lpstr>
      <vt:lpstr>OBJECTIVES </vt:lpstr>
      <vt:lpstr>Datasets used for the project </vt:lpstr>
      <vt:lpstr>Challenges in the project</vt:lpstr>
      <vt:lpstr>Crime count for every month </vt:lpstr>
      <vt:lpstr>Inference from the Analysis</vt:lpstr>
      <vt:lpstr>Inference plot</vt:lpstr>
      <vt:lpstr>Inference from the Analysis</vt:lpstr>
      <vt:lpstr>Effects of weather on crime</vt:lpstr>
      <vt:lpstr>Widget functionality</vt:lpstr>
      <vt:lpstr>Show widget demo</vt:lpstr>
      <vt:lpstr>Crime Count Summary</vt:lpstr>
      <vt:lpstr>Crime counts per month</vt:lpstr>
      <vt:lpstr>Crime and weather conditions</vt:lpstr>
      <vt:lpstr>Crime and weather conditions</vt:lpstr>
      <vt:lpstr>Crimes in Chicago Wards</vt:lpstr>
      <vt:lpstr>Crimes- Criminal Damage and Narcotics in Chicago Wards</vt:lpstr>
      <vt:lpstr>Report Monthly Crime Count by selecting specific year </vt:lpstr>
      <vt:lpstr>Criminal activity around popular attractions in Chicago </vt:lpstr>
      <vt:lpstr>Challenges Faced during Plotting</vt:lpstr>
      <vt:lpstr>Final Results</vt:lpstr>
      <vt:lpstr>Additional Details per attraction</vt:lpstr>
      <vt:lpstr>Additional Features – Street View</vt:lpstr>
      <vt:lpstr>Conclusion</vt:lpstr>
      <vt:lpstr>Fact Check</vt:lpstr>
      <vt:lpstr>Crimes VS Arrests</vt:lpstr>
      <vt:lpstr>Crimes plotted on google maps to show safe and unsafe places</vt:lpstr>
      <vt:lpstr>Locations of Criminal activities</vt:lpstr>
      <vt:lpstr>Changes in crime count over years</vt:lpstr>
      <vt:lpstr>Fact checks or plots to match news articles and Wikipedia numbers</vt:lpstr>
      <vt:lpstr>Criminal activities increase with clement weather conditions.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2019-06-26T23:45:40Z</dcterms:created>
  <dcterms:modified xsi:type="dcterms:W3CDTF">2019-07-13T02:30:14Z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